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52"/>
  </p:notesMasterIdLst>
  <p:sldIdLst>
    <p:sldId id="257" r:id="rId2"/>
    <p:sldId id="258" r:id="rId3"/>
    <p:sldId id="353" r:id="rId4"/>
    <p:sldId id="354" r:id="rId5"/>
    <p:sldId id="355" r:id="rId6"/>
    <p:sldId id="320" r:id="rId7"/>
    <p:sldId id="324" r:id="rId8"/>
    <p:sldId id="356" r:id="rId9"/>
    <p:sldId id="357" r:id="rId10"/>
    <p:sldId id="358" r:id="rId11"/>
    <p:sldId id="348" r:id="rId12"/>
    <p:sldId id="349" r:id="rId13"/>
    <p:sldId id="344" r:id="rId14"/>
    <p:sldId id="359" r:id="rId15"/>
    <p:sldId id="360" r:id="rId16"/>
    <p:sldId id="361" r:id="rId17"/>
    <p:sldId id="362" r:id="rId18"/>
    <p:sldId id="363" r:id="rId19"/>
    <p:sldId id="364" r:id="rId20"/>
    <p:sldId id="365" r:id="rId21"/>
    <p:sldId id="366" r:id="rId22"/>
    <p:sldId id="367" r:id="rId23"/>
    <p:sldId id="368" r:id="rId24"/>
    <p:sldId id="369" r:id="rId25"/>
    <p:sldId id="371" r:id="rId26"/>
    <p:sldId id="372" r:id="rId27"/>
    <p:sldId id="370" r:id="rId28"/>
    <p:sldId id="373" r:id="rId29"/>
    <p:sldId id="374" r:id="rId30"/>
    <p:sldId id="375" r:id="rId31"/>
    <p:sldId id="376" r:id="rId32"/>
    <p:sldId id="377" r:id="rId33"/>
    <p:sldId id="378" r:id="rId34"/>
    <p:sldId id="379" r:id="rId35"/>
    <p:sldId id="380" r:id="rId36"/>
    <p:sldId id="381" r:id="rId37"/>
    <p:sldId id="383" r:id="rId38"/>
    <p:sldId id="384" r:id="rId39"/>
    <p:sldId id="385" r:id="rId40"/>
    <p:sldId id="386" r:id="rId41"/>
    <p:sldId id="389" r:id="rId42"/>
    <p:sldId id="387" r:id="rId43"/>
    <p:sldId id="388" r:id="rId44"/>
    <p:sldId id="390" r:id="rId45"/>
    <p:sldId id="391" r:id="rId46"/>
    <p:sldId id="392" r:id="rId47"/>
    <p:sldId id="393" r:id="rId48"/>
    <p:sldId id="394" r:id="rId49"/>
    <p:sldId id="395" r:id="rId50"/>
    <p:sldId id="396" r:id="rId51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FF6600"/>
    <a:srgbClr val="009900"/>
    <a:srgbClr val="990099"/>
    <a:srgbClr val="FF00FF"/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4660"/>
  </p:normalViewPr>
  <p:slideViewPr>
    <p:cSldViewPr>
      <p:cViewPr varScale="1">
        <p:scale>
          <a:sx n="69" d="100"/>
          <a:sy n="69" d="100"/>
        </p:scale>
        <p:origin x="-3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Perpetua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Perpetua" pitchFamily="18" charset="0"/>
              </a:defRPr>
            </a:lvl1pPr>
          </a:lstStyle>
          <a:p>
            <a:pPr>
              <a:defRPr/>
            </a:pPr>
            <a:fld id="{8625D4F9-65FE-413A-9B82-2CF19898321E}" type="datetimeFigureOut">
              <a:rPr lang="it-IT"/>
              <a:pPr>
                <a:defRPr/>
              </a:pPr>
              <a:t>14/04/2013</a:t>
            </a:fld>
            <a:endParaRPr lang="it-IT"/>
          </a:p>
        </p:txBody>
      </p:sp>
      <p:sp>
        <p:nvSpPr>
          <p:cNvPr id="14340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Perpetua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Perpetua" pitchFamily="18" charset="0"/>
              </a:defRPr>
            </a:lvl1pPr>
          </a:lstStyle>
          <a:p>
            <a:pPr>
              <a:defRPr/>
            </a:pPr>
            <a:fld id="{9126A5E1-1521-4200-8882-6C2A6DFAB96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ettangolo arrotondato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tangolo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tangolo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ttangolo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1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904BD-A472-4730-B238-4088344D6F9C}" type="datetime1">
              <a:rPr lang="it-IT"/>
              <a:pPr>
                <a:defRPr/>
              </a:pPr>
              <a:t>14/04/2013</a:t>
            </a:fld>
            <a:endParaRPr lang="it-IT"/>
          </a:p>
        </p:txBody>
      </p:sp>
      <p:sp>
        <p:nvSpPr>
          <p:cNvPr id="12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03524E8-EC24-4E13-9CEA-E287A8C0614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93BDA-2735-4A2B-AF87-F6A9FEA57926}" type="datetime1">
              <a:rPr lang="it-IT"/>
              <a:pPr>
                <a:defRPr/>
              </a:pPr>
              <a:t>14/04/2013</a:t>
            </a:fld>
            <a:endParaRPr lang="it-IT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AA589-2E0F-42FB-BE09-F8EB380260A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ADF33-42F2-498C-97A4-B7FCF838C846}" type="datetime1">
              <a:rPr lang="it-IT"/>
              <a:pPr>
                <a:defRPr/>
              </a:pPr>
              <a:t>14/04/2013</a:t>
            </a:fld>
            <a:endParaRPr lang="it-IT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0CF01-FD67-4517-A794-B7E95C7689D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Titolo, contenuto 2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half" idx="3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fld id="{FC0EFE1A-0358-4001-BEC5-5765EFD43128}" type="datetime1">
              <a:rPr lang="it-IT"/>
              <a:pPr>
                <a:defRPr/>
              </a:pPr>
              <a:t>14/04/2013</a:t>
            </a:fld>
            <a:endParaRPr 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E1E86-5AF9-49A9-90E6-25B7E15347D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88CE1-6E3D-4BD8-92C4-D85A69860278}" type="datetime1">
              <a:rPr lang="it-IT"/>
              <a:pPr>
                <a:defRPr/>
              </a:pPr>
              <a:t>14/04/2013</a:t>
            </a:fld>
            <a:endParaRPr lang="it-IT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FA727-6EAD-458F-AFF4-9B8FF297295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tangolo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tangolo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ttangolo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FA83A-B134-4610-BCBC-0FC3031AFD99}" type="datetime1">
              <a:rPr lang="it-IT"/>
              <a:pPr>
                <a:defRPr/>
              </a:pPr>
              <a:t>14/04/2013</a:t>
            </a:fld>
            <a:endParaRPr lang="it-IT"/>
          </a:p>
        </p:txBody>
      </p:sp>
      <p:sp>
        <p:nvSpPr>
          <p:cNvPr id="10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B4DB3-1965-4ED8-BC0F-9FFFDB4024E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610C4-704C-4439-BA36-05EBD9D3475D}" type="datetime1">
              <a:rPr lang="it-IT"/>
              <a:pPr>
                <a:defRPr/>
              </a:pPr>
              <a:t>14/04/2013</a:t>
            </a:fld>
            <a:endParaRPr lang="it-IT"/>
          </a:p>
        </p:txBody>
      </p:sp>
      <p:sp>
        <p:nvSpPr>
          <p:cNvPr id="6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7140C-26FA-49E4-8C9F-BCEFF687C99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479B2-D295-4EE6-8A90-AC1AA91EBE9D}" type="datetime1">
              <a:rPr lang="it-IT"/>
              <a:pPr>
                <a:defRPr/>
              </a:pPr>
              <a:t>14/04/2013</a:t>
            </a:fld>
            <a:endParaRPr lang="it-IT"/>
          </a:p>
        </p:txBody>
      </p:sp>
      <p:sp>
        <p:nvSpPr>
          <p:cNvPr id="8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0F85A-05F8-4F63-80AB-29A4CBBFEC7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5DB63-F825-45C9-ABB5-E104C1F9E5EF}" type="datetime1">
              <a:rPr lang="it-IT"/>
              <a:pPr>
                <a:defRPr/>
              </a:pPr>
              <a:t>14/04/2013</a:t>
            </a:fld>
            <a:endParaRPr lang="it-IT"/>
          </a:p>
        </p:txBody>
      </p:sp>
      <p:sp>
        <p:nvSpPr>
          <p:cNvPr id="4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BA1E4-24D4-42F1-A54E-3FD563CEE8C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14F25-8C0F-41F3-8C6D-B990FFB4D584}" type="datetime1">
              <a:rPr lang="it-IT"/>
              <a:pPr>
                <a:defRPr/>
              </a:pPr>
              <a:t>14/04/2013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78667-3BEE-4D6E-B35C-1CF1460073E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ettangolo arrotondato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CC419-1226-4E06-90D7-019601F7B441}" type="datetime1">
              <a:rPr lang="it-IT"/>
              <a:pPr>
                <a:defRPr/>
              </a:pPr>
              <a:t>14/04/2013</a:t>
            </a:fld>
            <a:endParaRPr lang="it-IT"/>
          </a:p>
        </p:txBody>
      </p:sp>
      <p:sp>
        <p:nvSpPr>
          <p:cNvPr id="8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D5C26-C9B1-45E4-950E-36E1ABC23F9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tangolo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tangolo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8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E8ED8-3A11-4A93-BEF3-8A8142F5411A}" type="datetime1">
              <a:rPr lang="it-IT"/>
              <a:pPr>
                <a:defRPr/>
              </a:pPr>
              <a:t>14/04/2013</a:t>
            </a:fld>
            <a:endParaRPr lang="it-IT"/>
          </a:p>
        </p:txBody>
      </p:sp>
      <p:sp>
        <p:nvSpPr>
          <p:cNvPr id="9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EFFFD-742F-4E28-A741-C01C44A0EDA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Segnaposto titolo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9" name="Segnaposto testo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63F70B-D5DF-45FB-81F4-140EE2B067EE}" type="datetime1">
              <a:rPr lang="it-IT"/>
              <a:pPr>
                <a:defRPr/>
              </a:pPr>
              <a:t>14/04/2013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Perpetua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D934E6D4-8014-47CB-82CD-954CA6C0E72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6" r:id="rId2"/>
    <p:sldLayoutId id="2147483698" r:id="rId3"/>
    <p:sldLayoutId id="2147483695" r:id="rId4"/>
    <p:sldLayoutId id="2147483694" r:id="rId5"/>
    <p:sldLayoutId id="2147483693" r:id="rId6"/>
    <p:sldLayoutId id="2147483692" r:id="rId7"/>
    <p:sldLayoutId id="2147483699" r:id="rId8"/>
    <p:sldLayoutId id="2147483700" r:id="rId9"/>
    <p:sldLayoutId id="2147483691" r:id="rId10"/>
    <p:sldLayoutId id="2147483690" r:id="rId11"/>
    <p:sldLayoutId id="2147483701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mailto:pierocattaneo@tin.i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09BBB3-8C39-4EE4-A6BC-026162B355FB}" type="slidenum">
              <a:rPr lang="it-IT"/>
              <a:pPr>
                <a:defRPr/>
              </a:pPr>
              <a:t>1</a:t>
            </a:fld>
            <a:endParaRPr lang="it-IT"/>
          </a:p>
        </p:txBody>
      </p:sp>
      <p:sp>
        <p:nvSpPr>
          <p:cNvPr id="15362" name="CasellaDiTesto 5"/>
          <p:cNvSpPr txBox="1">
            <a:spLocks noChangeArrowheads="1"/>
          </p:cNvSpPr>
          <p:nvPr/>
        </p:nvSpPr>
        <p:spPr bwMode="auto">
          <a:xfrm>
            <a:off x="4211638" y="4286250"/>
            <a:ext cx="4730750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it-IT" sz="2000">
                <a:latin typeface="Perpetua" pitchFamily="18" charset="0"/>
              </a:rPr>
              <a:t>Piero Cattaneo</a:t>
            </a:r>
          </a:p>
          <a:p>
            <a:pPr algn="r">
              <a:buFontTx/>
              <a:buChar char="-"/>
            </a:pPr>
            <a:r>
              <a:rPr lang="it-IT" sz="2000">
                <a:latin typeface="Perpetua" pitchFamily="18" charset="0"/>
              </a:rPr>
              <a:t>SMS Griffini – Casalpusterlengo (LO)</a:t>
            </a:r>
          </a:p>
          <a:p>
            <a:pPr algn="r">
              <a:buFontTx/>
              <a:buChar char="-"/>
            </a:pPr>
            <a:r>
              <a:rPr lang="it-IT" sz="2000">
                <a:latin typeface="Perpetua" pitchFamily="18" charset="0"/>
              </a:rPr>
              <a:t>Università Cattolica S. Cuore – Milano-Piacenza</a:t>
            </a:r>
          </a:p>
        </p:txBody>
      </p:sp>
      <p:grpSp>
        <p:nvGrpSpPr>
          <p:cNvPr id="10" name="Gruppo 9"/>
          <p:cNvGrpSpPr/>
          <p:nvPr/>
        </p:nvGrpSpPr>
        <p:grpSpPr>
          <a:xfrm>
            <a:off x="-36512" y="1412777"/>
            <a:ext cx="9144000" cy="1296143"/>
            <a:chOff x="-36512" y="2292527"/>
            <a:chExt cx="9144000" cy="1271099"/>
          </a:xfrm>
          <a:solidFill>
            <a:schemeClr val="accent2">
              <a:lumMod val="75000"/>
            </a:schemeClr>
          </a:solidFill>
        </p:grpSpPr>
        <p:sp>
          <p:nvSpPr>
            <p:cNvPr id="4" name="Rettangolo 3"/>
            <p:cNvSpPr/>
            <p:nvPr/>
          </p:nvSpPr>
          <p:spPr>
            <a:xfrm>
              <a:off x="-36512" y="2292527"/>
              <a:ext cx="9144000" cy="1127082"/>
            </a:xfrm>
            <a:prstGeom prst="rect">
              <a:avLst/>
            </a:prstGeom>
            <a:solidFill>
              <a:srgbClr val="C00000"/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3200" b="1" dirty="0"/>
                <a:t>Indicazioni nazionali per il curricolo della scuola dell’infanzia e del primo ciclo d’istruzione</a:t>
              </a:r>
            </a:p>
          </p:txBody>
        </p:sp>
        <p:sp>
          <p:nvSpPr>
            <p:cNvPr id="8" name="Rettangolo 7"/>
            <p:cNvSpPr/>
            <p:nvPr/>
          </p:nvSpPr>
          <p:spPr>
            <a:xfrm>
              <a:off x="-36512" y="3419610"/>
              <a:ext cx="9144000" cy="14401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32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3076F2-8408-4C8A-B859-973326921115}" type="slidenum">
              <a:rPr lang="it-IT"/>
              <a:pPr>
                <a:defRPr/>
              </a:pPr>
              <a:t>10</a:t>
            </a:fld>
            <a:endParaRPr lang="it-IT"/>
          </a:p>
        </p:txBody>
      </p:sp>
      <p:sp>
        <p:nvSpPr>
          <p:cNvPr id="24578" name="CasellaDiTesto 3"/>
          <p:cNvSpPr txBox="1">
            <a:spLocks noChangeArrowheads="1"/>
          </p:cNvSpPr>
          <p:nvPr/>
        </p:nvSpPr>
        <p:spPr bwMode="auto">
          <a:xfrm>
            <a:off x="0" y="404813"/>
            <a:ext cx="9144000" cy="393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it-IT" sz="2800" b="1">
                <a:latin typeface="Perpetua" pitchFamily="18" charset="0"/>
              </a:rPr>
              <a:t>Punti di criticità: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it-IT" sz="2800">
                <a:latin typeface="Perpetua" pitchFamily="18" charset="0"/>
              </a:rPr>
              <a:t> il raccordo tra la scuola dell’infanzia e il primo ciclo di istruzione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it-IT" sz="2800">
                <a:latin typeface="Perpetua" pitchFamily="18" charset="0"/>
              </a:rPr>
              <a:t> la “continuità” tra il primo e il secondo ciclo di istruzione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it-IT" sz="2800">
                <a:latin typeface="Perpetua" pitchFamily="18" charset="0"/>
              </a:rPr>
              <a:t> l’ampiezza dei traguardi per lo sviluppo delle competenze e gli obiettivi di apprendimento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it-IT" sz="2800">
                <a:latin typeface="Perpetua" pitchFamily="18" charset="0"/>
              </a:rPr>
              <a:t> l’organizzazione del curricolo verticale nel primo ciclo di istruzione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it-IT" sz="2800">
                <a:latin typeface="Perpetua" pitchFamily="18" charset="0"/>
              </a:rPr>
              <a:t> l’ambiguità circa le competenze da far acquisire nel primo ciclo</a:t>
            </a:r>
          </a:p>
          <a:p>
            <a:pPr marL="342900" indent="-342900"/>
            <a:endParaRPr lang="it-IT" sz="2800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42569-6247-4E6F-9407-2F5FF5F2026A}" type="slidenum">
              <a:rPr lang="it-IT"/>
              <a:pPr>
                <a:defRPr/>
              </a:pPr>
              <a:t>11</a:t>
            </a:fld>
            <a:endParaRPr lang="it-IT"/>
          </a:p>
        </p:txBody>
      </p:sp>
      <p:sp>
        <p:nvSpPr>
          <p:cNvPr id="25602" name="CasellaDiTesto 3"/>
          <p:cNvSpPr txBox="1">
            <a:spLocks noChangeArrowheads="1"/>
          </p:cNvSpPr>
          <p:nvPr/>
        </p:nvSpPr>
        <p:spPr bwMode="auto">
          <a:xfrm>
            <a:off x="0" y="44450"/>
            <a:ext cx="9144000" cy="722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/>
            <a:r>
              <a:rPr lang="it-IT" sz="2800">
                <a:latin typeface="Perpetua" pitchFamily="18" charset="0"/>
              </a:rPr>
              <a:t>c)  </a:t>
            </a:r>
            <a:r>
              <a:rPr lang="it-IT" sz="2800" b="1">
                <a:latin typeface="Perpetua" pitchFamily="18" charset="0"/>
              </a:rPr>
              <a:t>l’Atto di Indirizzo del Ministro Gelmini – 8.9.2009, prevede</a:t>
            </a:r>
          </a:p>
          <a:p>
            <a:pPr marL="342900" indent="-342900"/>
            <a:endParaRPr lang="it-IT" sz="1000" b="1">
              <a:latin typeface="Perpetua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it-IT" sz="2800">
                <a:latin typeface="Perpetua" pitchFamily="18" charset="0"/>
              </a:rPr>
              <a:t> l’Atto di indirizzo del Ministro dell’Istruzione, Università e Ricerca dell’8.9.2009, prevede</a:t>
            </a:r>
          </a:p>
          <a:p>
            <a:pPr marL="342900" indent="-342900">
              <a:buFont typeface="Arial" charset="0"/>
              <a:buChar char="•"/>
            </a:pPr>
            <a:r>
              <a:rPr lang="it-IT" sz="2800">
                <a:latin typeface="Perpetua" pitchFamily="18" charset="0"/>
              </a:rPr>
              <a:t> l’ARMONIZZAZIONE delle “Indicazioni”</a:t>
            </a:r>
          </a:p>
          <a:p>
            <a:pPr marL="342900" indent="-342900">
              <a:buFont typeface="Arial" charset="0"/>
              <a:buChar char="•"/>
            </a:pPr>
            <a:r>
              <a:rPr lang="it-IT" sz="2800">
                <a:latin typeface="Perpetua" pitchFamily="18" charset="0"/>
              </a:rPr>
              <a:t> l’ESSENZIALIZZAZIONE dei curricoli</a:t>
            </a:r>
          </a:p>
          <a:p>
            <a:pPr marL="342900" indent="-342900"/>
            <a:endParaRPr lang="it-IT" sz="1000">
              <a:latin typeface="Perpetua" pitchFamily="18" charset="0"/>
            </a:endParaRPr>
          </a:p>
          <a:p>
            <a:pPr marL="342900" indent="-342900"/>
            <a:r>
              <a:rPr lang="it-IT" sz="2800">
                <a:latin typeface="Perpetua" pitchFamily="18" charset="0"/>
              </a:rPr>
              <a:t>come opportunità progettuali per le scuole dell’autonomia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it-IT" sz="2800">
                <a:latin typeface="Perpetua" pitchFamily="18" charset="0"/>
              </a:rPr>
              <a:t> Le INDICAZIONI NAZIONALI per i Piani di Studio personalizzati (2004) sono state aggiornate (?) dalle indicazioni nazionali per il curricolo (2007) (sperimentate nel biennio 2007-2008; 2008-2009)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it-IT" sz="2800">
                <a:latin typeface="Perpetua" pitchFamily="18" charset="0"/>
              </a:rPr>
              <a:t> il nuovo REGOLAMENTO dell’assetto organizzativo e didattico della scuola dell’infanzia e del primo ciclo di istruzione (DPR n. 89 del 20 marzo 2009) prevede la continuazione dell’applicazione delle Indicazioni (2004-2007) in attesa delle loro compiuta armonizzazione (periodo 3 anni)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D7BAA8-E4EC-4C7A-AB78-97081C6EE8DF}" type="slidenum">
              <a:rPr lang="it-IT"/>
              <a:pPr>
                <a:defRPr/>
              </a:pPr>
              <a:t>12</a:t>
            </a:fld>
            <a:endParaRPr lang="it-IT"/>
          </a:p>
        </p:txBody>
      </p:sp>
      <p:sp>
        <p:nvSpPr>
          <p:cNvPr id="26626" name="CasellaDiTesto 3"/>
          <p:cNvSpPr txBox="1">
            <a:spLocks noChangeArrowheads="1"/>
          </p:cNvSpPr>
          <p:nvPr/>
        </p:nvSpPr>
        <p:spPr bwMode="auto">
          <a:xfrm>
            <a:off x="0" y="44450"/>
            <a:ext cx="9144000" cy="579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/>
            <a:endParaRPr lang="it-IT" sz="2800">
              <a:latin typeface="Perpetua" pitchFamily="18" charset="0"/>
            </a:endParaRPr>
          </a:p>
          <a:p>
            <a:pPr marL="342900" indent="-342900"/>
            <a:endParaRPr lang="it-IT" sz="1000">
              <a:latin typeface="Perpetua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it-IT" sz="2800">
                <a:latin typeface="Perpetua" pitchFamily="18" charset="0"/>
              </a:rPr>
              <a:t> assume rilievo in questa operazione di “</a:t>
            </a:r>
            <a:r>
              <a:rPr lang="it-IT" sz="2800" b="1">
                <a:latin typeface="Perpetua" pitchFamily="18" charset="0"/>
              </a:rPr>
              <a:t>armonizzazione</a:t>
            </a:r>
            <a:r>
              <a:rPr lang="it-IT" sz="2800">
                <a:latin typeface="Perpetua" pitchFamily="18" charset="0"/>
              </a:rPr>
              <a:t>” l’azione di ricerca nelle istituzioni scolastiche sui temi della CONTINUITÀ, dell’ORIENTAMENTO, del CURRICOLO VERTICALE in vista della costituzione degli istituti comprensivi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it-IT" sz="2800">
                <a:latin typeface="Perpetua" pitchFamily="18" charset="0"/>
              </a:rPr>
              <a:t>L’azione di armonizzazione delle Indicazioni nazionali mira a pervenire a definizioni ed esiti di </a:t>
            </a:r>
            <a:r>
              <a:rPr lang="it-IT" sz="2800" b="1">
                <a:latin typeface="Perpetua" pitchFamily="18" charset="0"/>
              </a:rPr>
              <a:t>curricoli</a:t>
            </a:r>
            <a:r>
              <a:rPr lang="it-IT" sz="2800">
                <a:latin typeface="Perpetua" pitchFamily="18" charset="0"/>
              </a:rPr>
              <a:t> largamente condivisi dall’intera comunità educante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it-IT" sz="2800">
                <a:latin typeface="Perpetua" pitchFamily="18" charset="0"/>
              </a:rPr>
              <a:t> l’ “essenzializzazione” dei curricoli è resa necessaria dai vincoli posti dal Decreto n. 89/2009 a seguito del nuovo assetto ordinamentale (</a:t>
            </a:r>
            <a:r>
              <a:rPr lang="it-IT" sz="2800" b="1" i="1">
                <a:latin typeface="Perpetua" pitchFamily="18" charset="0"/>
              </a:rPr>
              <a:t>vincoli di orario; riduzione e/o eliminazione delle attività opzionali e facoltative)</a:t>
            </a:r>
          </a:p>
          <a:p>
            <a:pPr marL="342900" indent="-342900"/>
            <a:endParaRPr lang="it-IT" sz="2800" b="1" i="1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7C981A-C0F3-40D9-AF96-9041148B7E5A}" type="slidenum">
              <a:rPr lang="it-IT"/>
              <a:pPr>
                <a:defRPr/>
              </a:pPr>
              <a:t>13</a:t>
            </a:fld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-7938" y="44450"/>
            <a:ext cx="9144001" cy="8636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dirty="0"/>
              <a:t>2. Le Indicazioni nazionali per il curricolo della scuola dell’infanzia e del primo ciclo di istruzione – anno 2012</a:t>
            </a:r>
          </a:p>
        </p:txBody>
      </p:sp>
      <p:sp>
        <p:nvSpPr>
          <p:cNvPr id="5" name="Rettangolo 4"/>
          <p:cNvSpPr/>
          <p:nvPr/>
        </p:nvSpPr>
        <p:spPr>
          <a:xfrm>
            <a:off x="0" y="908050"/>
            <a:ext cx="9144000" cy="123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7652" name="CasellaDiTesto 11"/>
          <p:cNvSpPr txBox="1">
            <a:spLocks noChangeArrowheads="1"/>
          </p:cNvSpPr>
          <p:nvPr/>
        </p:nvSpPr>
        <p:spPr bwMode="auto">
          <a:xfrm>
            <a:off x="34925" y="1362075"/>
            <a:ext cx="9109075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431800">
              <a:spcBef>
                <a:spcPts val="1200"/>
              </a:spcBef>
              <a:buFont typeface="Arial" charset="0"/>
              <a:buChar char="•"/>
            </a:pPr>
            <a:r>
              <a:rPr lang="it-IT" sz="2400" b="1">
                <a:latin typeface="Perpetua" pitchFamily="18" charset="0"/>
                <a:sym typeface="Wingdings" pitchFamily="2" charset="2"/>
              </a:rPr>
              <a:t>L’operazione nuove Indicazioni</a:t>
            </a:r>
          </a:p>
          <a:p>
            <a:pPr marL="514350" indent="-431800"/>
            <a:r>
              <a:rPr lang="it-IT" sz="2400">
                <a:latin typeface="Perpetua" pitchFamily="18" charset="0"/>
                <a:sym typeface="Wingdings" pitchFamily="2" charset="2"/>
              </a:rPr>
              <a:t>Il Ministro dell’Istruzione, Università e Ricerca ha firmato il 16 novembre 2012 il Regolamento con il quale vengono approvate le NUOVE INDICAZIONI per il curricolo della scuola dell’infanzia e del primo ciclo di istruzione.</a:t>
            </a:r>
          </a:p>
          <a:p>
            <a:pPr marL="514350" indent="-431800"/>
            <a:endParaRPr lang="it-IT" sz="2400">
              <a:latin typeface="Perpetua" pitchFamily="18" charset="0"/>
              <a:sym typeface="Wingdings" pitchFamily="2" charset="2"/>
            </a:endParaRPr>
          </a:p>
          <a:p>
            <a:pPr marL="514350" indent="-431800"/>
            <a:r>
              <a:rPr lang="it-IT" sz="2400">
                <a:latin typeface="Perpetua" pitchFamily="18" charset="0"/>
                <a:sym typeface="Wingdings" pitchFamily="2" charset="2"/>
              </a:rPr>
              <a:t>A tale conclusione si è arrivati attraverso alcuni passaggi:</a:t>
            </a:r>
          </a:p>
          <a:p>
            <a:pPr marL="514350" indent="-431800"/>
            <a:endParaRPr lang="it-IT" sz="2400">
              <a:latin typeface="Perpetua" pitchFamily="18" charset="0"/>
              <a:sym typeface="Wingdings" pitchFamily="2" charset="2"/>
            </a:endParaRPr>
          </a:p>
          <a:p>
            <a:pPr marL="514350" indent="-431800">
              <a:buFont typeface="Calibri" pitchFamily="34" charset="0"/>
              <a:buChar char="−"/>
            </a:pPr>
            <a:r>
              <a:rPr lang="it-IT" sz="2400">
                <a:latin typeface="Perpetua" pitchFamily="18" charset="0"/>
                <a:sym typeface="Wingdings" pitchFamily="2" charset="2"/>
              </a:rPr>
              <a:t> revisione da parte di un gruppo ristretto di esperti della bozza delle Indicazioni presentata alle scuole il 30.05.2012</a:t>
            </a:r>
          </a:p>
          <a:p>
            <a:pPr marL="514350" indent="-431800">
              <a:buFont typeface="Calibri" pitchFamily="34" charset="0"/>
              <a:buChar char="−"/>
            </a:pPr>
            <a:r>
              <a:rPr lang="it-IT" sz="2400">
                <a:latin typeface="Perpetua" pitchFamily="18" charset="0"/>
                <a:sym typeface="Wingdings" pitchFamily="2" charset="2"/>
              </a:rPr>
              <a:t> presentazione del testo in via definitiva entro il 31.08.2012 per il parere del CNPI</a:t>
            </a:r>
          </a:p>
          <a:p>
            <a:pPr marL="514350" indent="-431800">
              <a:buFont typeface="Calibri" pitchFamily="34" charset="0"/>
              <a:buChar char="−"/>
            </a:pPr>
            <a:r>
              <a:rPr lang="it-IT" sz="2400">
                <a:latin typeface="Perpetua" pitchFamily="18" charset="0"/>
                <a:sym typeface="Wingdings" pitchFamily="2" charset="2"/>
              </a:rPr>
              <a:t> pubblicazione del testo definitivo sulla Gazzetta Ufficiale previa registrazione dell’atto da parte della Corte dei Conti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A34B83-D4D8-4CEC-B180-42314F62E769}" type="slidenum">
              <a:rPr lang="it-IT"/>
              <a:pPr>
                <a:defRPr/>
              </a:pPr>
              <a:t>14</a:t>
            </a:fld>
            <a:endParaRPr lang="it-IT"/>
          </a:p>
        </p:txBody>
      </p:sp>
      <p:sp>
        <p:nvSpPr>
          <p:cNvPr id="28674" name="CasellaDiTesto 3"/>
          <p:cNvSpPr txBox="1">
            <a:spLocks noChangeArrowheads="1"/>
          </p:cNvSpPr>
          <p:nvPr/>
        </p:nvSpPr>
        <p:spPr bwMode="auto">
          <a:xfrm>
            <a:off x="34925" y="260350"/>
            <a:ext cx="9109075" cy="629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431800">
              <a:spcBef>
                <a:spcPts val="1200"/>
              </a:spcBef>
              <a:buFont typeface="Arial" charset="0"/>
              <a:buChar char="•"/>
            </a:pPr>
            <a:r>
              <a:rPr lang="it-IT" sz="2400" b="1">
                <a:latin typeface="Perpetua" pitchFamily="18" charset="0"/>
                <a:sym typeface="Wingdings" pitchFamily="2" charset="2"/>
              </a:rPr>
              <a:t>articolazione del nuovo testo</a:t>
            </a:r>
          </a:p>
          <a:p>
            <a:pPr marL="514350" indent="-431800">
              <a:buFont typeface="Perpetua" pitchFamily="18" charset="0"/>
              <a:buChar char="–"/>
            </a:pPr>
            <a:r>
              <a:rPr lang="it-IT" sz="2400">
                <a:latin typeface="Perpetua" pitchFamily="18" charset="0"/>
                <a:sym typeface="Wingdings" pitchFamily="2" charset="2"/>
              </a:rPr>
              <a:t> Lettera del Ministro</a:t>
            </a:r>
          </a:p>
          <a:p>
            <a:pPr marL="514350" indent="-431800">
              <a:buFont typeface="Perpetua" pitchFamily="18" charset="0"/>
              <a:buChar char="–"/>
            </a:pPr>
            <a:r>
              <a:rPr lang="it-IT" sz="2400">
                <a:latin typeface="Perpetua" pitchFamily="18" charset="0"/>
                <a:sym typeface="Wingdings" pitchFamily="2" charset="2"/>
              </a:rPr>
              <a:t> Regolamento recante Indicazioni nazionali per il curricolo della scuola dell’infanzia e del primo ciclo di istruzione (a norma dell’art. 1, c.4, del DPR 20 marzo 2009, 89 – Revisione dell’assetto ordinamentale, organizzativo e didattico della scuola dell’infanzia e del primo ciclo di istruzione)</a:t>
            </a:r>
          </a:p>
          <a:p>
            <a:pPr marL="514350" indent="-431800">
              <a:buFont typeface="Perpetua" pitchFamily="18" charset="0"/>
              <a:buNone/>
            </a:pPr>
            <a:r>
              <a:rPr lang="it-IT" sz="2400">
                <a:latin typeface="Perpetua" pitchFamily="18" charset="0"/>
                <a:sym typeface="Wingdings" pitchFamily="2" charset="2"/>
              </a:rPr>
              <a:t> - </a:t>
            </a:r>
            <a:r>
              <a:rPr lang="it-IT" sz="2400" i="1">
                <a:latin typeface="Perpetua" pitchFamily="18" charset="0"/>
                <a:sym typeface="Wingdings" pitchFamily="2" charset="2"/>
              </a:rPr>
              <a:t>Cultura, Scuola, Persona</a:t>
            </a:r>
          </a:p>
          <a:p>
            <a:pPr marL="1031875" lvl="1">
              <a:buFont typeface="Wingdings" pitchFamily="2" charset="2"/>
              <a:buChar char="§"/>
            </a:pPr>
            <a:r>
              <a:rPr lang="it-IT" sz="2400">
                <a:latin typeface="Perpetua" pitchFamily="18" charset="0"/>
                <a:sym typeface="Wingdings" pitchFamily="2" charset="2"/>
              </a:rPr>
              <a:t> la scuola nel nuovo scenario (D.lgs. n. 13 del 13 gennaio 2013)</a:t>
            </a:r>
          </a:p>
          <a:p>
            <a:pPr marL="1031875" lvl="1">
              <a:buFont typeface="Wingdings" pitchFamily="2" charset="2"/>
              <a:buChar char="§"/>
            </a:pPr>
            <a:r>
              <a:rPr lang="it-IT" sz="2400">
                <a:latin typeface="Perpetua" pitchFamily="18" charset="0"/>
                <a:sym typeface="Wingdings" pitchFamily="2" charset="2"/>
              </a:rPr>
              <a:t> centralità della persona</a:t>
            </a:r>
          </a:p>
          <a:p>
            <a:pPr marL="1031875" lvl="1">
              <a:buFont typeface="Wingdings" pitchFamily="2" charset="2"/>
              <a:buChar char="§"/>
            </a:pPr>
            <a:r>
              <a:rPr lang="it-IT" sz="2400">
                <a:latin typeface="Perpetua" pitchFamily="18" charset="0"/>
                <a:sym typeface="Wingdings" pitchFamily="2" charset="2"/>
              </a:rPr>
              <a:t> per una nuova cittadinanza</a:t>
            </a:r>
          </a:p>
          <a:p>
            <a:pPr marL="1031875" lvl="1">
              <a:buFont typeface="Wingdings" pitchFamily="2" charset="2"/>
              <a:buChar char="§"/>
            </a:pPr>
            <a:r>
              <a:rPr lang="it-IT" sz="2400">
                <a:latin typeface="Perpetua" pitchFamily="18" charset="0"/>
                <a:sym typeface="Wingdings" pitchFamily="2" charset="2"/>
              </a:rPr>
              <a:t> per un nuovo umanesimo</a:t>
            </a:r>
          </a:p>
          <a:p>
            <a:pPr marL="514350" indent="-431800">
              <a:buFont typeface="Perpetua" pitchFamily="18" charset="0"/>
              <a:buNone/>
            </a:pPr>
            <a:r>
              <a:rPr lang="it-IT" sz="2400">
                <a:latin typeface="Perpetua" pitchFamily="18" charset="0"/>
                <a:sym typeface="Wingdings" pitchFamily="2" charset="2"/>
              </a:rPr>
              <a:t> - </a:t>
            </a:r>
            <a:r>
              <a:rPr lang="it-IT" sz="2400" i="1">
                <a:latin typeface="Perpetua" pitchFamily="18" charset="0"/>
                <a:sym typeface="Wingdings" pitchFamily="2" charset="2"/>
              </a:rPr>
              <a:t>Finalità generali</a:t>
            </a:r>
          </a:p>
          <a:p>
            <a:pPr marL="1031875" lvl="1">
              <a:buFont typeface="Wingdings" pitchFamily="2" charset="2"/>
              <a:buChar char="§"/>
            </a:pPr>
            <a:r>
              <a:rPr lang="it-IT" sz="2400">
                <a:latin typeface="Perpetua" pitchFamily="18" charset="0"/>
                <a:sym typeface="Wingdings" pitchFamily="2" charset="2"/>
              </a:rPr>
              <a:t> Scuola, Costituzione, Europa</a:t>
            </a:r>
          </a:p>
          <a:p>
            <a:pPr marL="1031875" lvl="1">
              <a:buFont typeface="Wingdings" pitchFamily="2" charset="2"/>
              <a:buChar char="§"/>
            </a:pPr>
            <a:r>
              <a:rPr lang="it-IT" sz="2400">
                <a:latin typeface="Perpetua" pitchFamily="18" charset="0"/>
                <a:sym typeface="Wingdings" pitchFamily="2" charset="2"/>
              </a:rPr>
              <a:t> profilo dello studente</a:t>
            </a:r>
          </a:p>
          <a:p>
            <a:pPr marL="514350" indent="-431800">
              <a:buFont typeface="Perpetua" pitchFamily="18" charset="0"/>
              <a:buNone/>
            </a:pPr>
            <a:r>
              <a:rPr lang="it-IT" sz="2400">
                <a:latin typeface="Perpetua" pitchFamily="18" charset="0"/>
                <a:sym typeface="Wingdings" pitchFamily="2" charset="2"/>
              </a:rPr>
              <a:t>-  </a:t>
            </a:r>
            <a:r>
              <a:rPr lang="it-IT" sz="2400" i="1">
                <a:latin typeface="Perpetua" pitchFamily="18" charset="0"/>
                <a:sym typeface="Wingdings" pitchFamily="2" charset="2"/>
              </a:rPr>
              <a:t>L’organizzazione del curricolo</a:t>
            </a:r>
          </a:p>
          <a:p>
            <a:pPr marL="1031875" lvl="1">
              <a:buFont typeface="Wingdings" pitchFamily="2" charset="2"/>
              <a:buChar char="§"/>
            </a:pPr>
            <a:r>
              <a:rPr lang="it-IT" sz="2400">
                <a:latin typeface="Perpetua" pitchFamily="18" charset="0"/>
                <a:sym typeface="Wingdings" pitchFamily="2" charset="2"/>
              </a:rPr>
              <a:t> dalle Indicazioni al curricolo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7ED375-F246-473C-9D5C-AC729CA309EC}" type="slidenum">
              <a:rPr lang="it-IT"/>
              <a:pPr>
                <a:defRPr/>
              </a:pPr>
              <a:t>15</a:t>
            </a:fld>
            <a:endParaRPr lang="it-IT"/>
          </a:p>
        </p:txBody>
      </p:sp>
      <p:sp>
        <p:nvSpPr>
          <p:cNvPr id="29698" name="CasellaDiTesto 3"/>
          <p:cNvSpPr txBox="1">
            <a:spLocks noChangeArrowheads="1"/>
          </p:cNvSpPr>
          <p:nvPr/>
        </p:nvSpPr>
        <p:spPr bwMode="auto">
          <a:xfrm>
            <a:off x="34925" y="115888"/>
            <a:ext cx="9109075" cy="690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431800">
              <a:spcBef>
                <a:spcPts val="1200"/>
              </a:spcBef>
              <a:buFont typeface="Wingdings" pitchFamily="2" charset="2"/>
              <a:buChar char="Ø"/>
            </a:pPr>
            <a:r>
              <a:rPr lang="it-IT" sz="2400">
                <a:latin typeface="Perpetua" pitchFamily="18" charset="0"/>
                <a:sym typeface="Wingdings" pitchFamily="2" charset="2"/>
              </a:rPr>
              <a:t>Valorizzazione dell’autonomia di ogni istituzione scolastica</a:t>
            </a:r>
          </a:p>
          <a:p>
            <a:pPr marL="514350" indent="-431800">
              <a:spcBef>
                <a:spcPts val="1200"/>
              </a:spcBef>
              <a:buFont typeface="Wingdings" pitchFamily="2" charset="2"/>
              <a:buChar char="Ø"/>
            </a:pPr>
            <a:r>
              <a:rPr lang="it-IT" sz="2400">
                <a:latin typeface="Perpetua" pitchFamily="18" charset="0"/>
                <a:sym typeface="Wingdings" pitchFamily="2" charset="2"/>
              </a:rPr>
              <a:t> Indicazioni nazionali quale quadro di riferimento per la progettazione curricolare affidate alle scuole</a:t>
            </a:r>
          </a:p>
          <a:p>
            <a:pPr marL="514350" indent="-431800">
              <a:spcBef>
                <a:spcPts val="1200"/>
              </a:spcBef>
              <a:buFont typeface="Wingdings" pitchFamily="2" charset="2"/>
              <a:buChar char="Ø"/>
            </a:pPr>
            <a:r>
              <a:rPr lang="it-IT" sz="2400">
                <a:latin typeface="Perpetua" pitchFamily="18" charset="0"/>
                <a:sym typeface="Wingdings" pitchFamily="2" charset="2"/>
              </a:rPr>
              <a:t>Indicazioni come un “testo aperto”: ogni comunità scolastica elabora specifiche scelte relative a contenuti, metodi, organizzazione e valutazioni coerenti con i traguardi formativi presenti nelle Indicazioni nazionali</a:t>
            </a:r>
          </a:p>
          <a:p>
            <a:pPr marL="514350" indent="-431800">
              <a:spcBef>
                <a:spcPts val="1200"/>
              </a:spcBef>
              <a:buFont typeface="Wingdings" pitchFamily="2" charset="2"/>
              <a:buChar char="Ø"/>
            </a:pPr>
            <a:r>
              <a:rPr lang="it-IT" sz="2400">
                <a:latin typeface="Perpetua" pitchFamily="18" charset="0"/>
                <a:sym typeface="Wingdings" pitchFamily="2" charset="2"/>
              </a:rPr>
              <a:t>Ogni scuola predispone, all’interno del </a:t>
            </a:r>
            <a:r>
              <a:rPr lang="it-IT" sz="2400" b="1">
                <a:latin typeface="Perpetua" pitchFamily="18" charset="0"/>
                <a:sym typeface="Wingdings" pitchFamily="2" charset="2"/>
              </a:rPr>
              <a:t>Piano dell’offerta formativa</a:t>
            </a:r>
            <a:r>
              <a:rPr lang="it-IT" sz="2400">
                <a:latin typeface="Perpetua" pitchFamily="18" charset="0"/>
                <a:sym typeface="Wingdings" pitchFamily="2" charset="2"/>
              </a:rPr>
              <a:t>,il </a:t>
            </a:r>
            <a:r>
              <a:rPr lang="it-IT" sz="2400" b="1">
                <a:latin typeface="Perpetua" pitchFamily="18" charset="0"/>
                <a:sym typeface="Wingdings" pitchFamily="2" charset="2"/>
              </a:rPr>
              <a:t>Curricolo di Istituto</a:t>
            </a:r>
            <a:r>
              <a:rPr lang="it-IT" sz="2400">
                <a:latin typeface="Perpetua" pitchFamily="18" charset="0"/>
                <a:sym typeface="Wingdings" pitchFamily="2" charset="2"/>
              </a:rPr>
              <a:t> con riferimento al </a:t>
            </a:r>
            <a:r>
              <a:rPr lang="it-IT" sz="2400" b="1">
                <a:latin typeface="Perpetua" pitchFamily="18" charset="0"/>
                <a:sym typeface="Wingdings" pitchFamily="2" charset="2"/>
              </a:rPr>
              <a:t>Profilo dello Studente</a:t>
            </a:r>
            <a:r>
              <a:rPr lang="it-IT" sz="2400">
                <a:latin typeface="Perpetua" pitchFamily="18" charset="0"/>
                <a:sym typeface="Wingdings" pitchFamily="2" charset="2"/>
              </a:rPr>
              <a:t> al termine del primo ciclo, ai </a:t>
            </a:r>
            <a:r>
              <a:rPr lang="it-IT" sz="2400" b="1">
                <a:latin typeface="Perpetua" pitchFamily="18" charset="0"/>
                <a:sym typeface="Wingdings" pitchFamily="2" charset="2"/>
              </a:rPr>
              <a:t>traguardi per lo sviluppo delle competenze</a:t>
            </a:r>
            <a:r>
              <a:rPr lang="it-IT" sz="2400">
                <a:latin typeface="Perpetua" pitchFamily="18" charset="0"/>
                <a:sym typeface="Wingdings" pitchFamily="2" charset="2"/>
              </a:rPr>
              <a:t>, agli </a:t>
            </a:r>
            <a:r>
              <a:rPr lang="it-IT" sz="2400" b="1">
                <a:latin typeface="Perpetua" pitchFamily="18" charset="0"/>
                <a:sym typeface="Wingdings" pitchFamily="2" charset="2"/>
              </a:rPr>
              <a:t>obiettivi di apprendimento</a:t>
            </a:r>
            <a:r>
              <a:rPr lang="it-IT" sz="2400">
                <a:latin typeface="Perpetua" pitchFamily="18" charset="0"/>
                <a:sym typeface="Wingdings" pitchFamily="2" charset="2"/>
              </a:rPr>
              <a:t> specifici di ogni disciplina</a:t>
            </a:r>
          </a:p>
          <a:p>
            <a:pPr marL="514350" indent="-431800">
              <a:spcBef>
                <a:spcPts val="1200"/>
              </a:spcBef>
              <a:buFont typeface="Wingdings" pitchFamily="2" charset="2"/>
              <a:buChar char="Ø"/>
            </a:pPr>
            <a:r>
              <a:rPr lang="it-IT" sz="2400">
                <a:latin typeface="Perpetua" pitchFamily="18" charset="0"/>
                <a:sym typeface="Wingdings" pitchFamily="2" charset="2"/>
              </a:rPr>
              <a:t>A partire dal curricolo d’istituto i singoli docenti elaborano le loro programmazioni educative e didattiche con riferimento alle aree disciplinari e/o discipline</a:t>
            </a:r>
          </a:p>
          <a:p>
            <a:pPr marL="514350" indent="-431800"/>
            <a:r>
              <a:rPr lang="it-IT" sz="2400">
                <a:latin typeface="Perpetua" pitchFamily="18" charset="0"/>
                <a:sym typeface="Wingdings" pitchFamily="2" charset="2"/>
              </a:rPr>
              <a:t>   “</a:t>
            </a:r>
            <a:r>
              <a:rPr lang="it-IT" sz="2400" b="1" i="1">
                <a:latin typeface="Perpetua" pitchFamily="18" charset="0"/>
                <a:sym typeface="Wingdings" pitchFamily="2" charset="2"/>
              </a:rPr>
              <a:t>Sul piano organizzativo e didattico la definizione di aree  o di assi funzionali all’ottimale utilizzazione delle risorse è comunque rimessa all’AUTONOMA VALUTAZIONE di ogni scuola”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C06B18-5E9B-40F9-A0EF-78CF75E4B9BC}" type="slidenum">
              <a:rPr lang="it-IT"/>
              <a:pPr>
                <a:defRPr/>
              </a:pPr>
              <a:t>16</a:t>
            </a:fld>
            <a:endParaRPr lang="it-IT"/>
          </a:p>
        </p:txBody>
      </p:sp>
      <p:sp>
        <p:nvSpPr>
          <p:cNvPr id="30722" name="CasellaDiTesto 3"/>
          <p:cNvSpPr txBox="1">
            <a:spLocks noChangeArrowheads="1"/>
          </p:cNvSpPr>
          <p:nvPr/>
        </p:nvSpPr>
        <p:spPr bwMode="auto">
          <a:xfrm>
            <a:off x="34925" y="115888"/>
            <a:ext cx="9109075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4675">
              <a:buFont typeface="Perpetua" pitchFamily="18" charset="0"/>
              <a:buChar char="–"/>
            </a:pPr>
            <a:r>
              <a:rPr lang="it-IT" sz="2400">
                <a:latin typeface="Perpetua" pitchFamily="18" charset="0"/>
                <a:sym typeface="Wingdings" pitchFamily="2" charset="2"/>
              </a:rPr>
              <a:t> </a:t>
            </a:r>
            <a:r>
              <a:rPr lang="it-IT" sz="2400" b="1">
                <a:latin typeface="Perpetua" pitchFamily="18" charset="0"/>
                <a:sym typeface="Wingdings" pitchFamily="2" charset="2"/>
              </a:rPr>
              <a:t>continuità e unitarietà del curricolo</a:t>
            </a:r>
          </a:p>
          <a:p>
            <a:pPr marL="574675"/>
            <a:r>
              <a:rPr lang="it-IT" sz="2400">
                <a:latin typeface="Perpetua" pitchFamily="18" charset="0"/>
                <a:sym typeface="Wingdings" pitchFamily="2" charset="2"/>
              </a:rPr>
              <a:t>   </a:t>
            </a:r>
            <a:r>
              <a:rPr lang="it-IT" sz="2400" i="1">
                <a:latin typeface="Perpetua" pitchFamily="18" charset="0"/>
                <a:sym typeface="Wingdings" pitchFamily="2" charset="2"/>
              </a:rPr>
              <a:t>La presenza sempre più diffusa degli istituti comprensivi consente la progettazione di un unico CURRICOLO VERTICALE e facilita il raccordo con il SECONDO CICLO DI ISTRUZIONE</a:t>
            </a:r>
          </a:p>
          <a:p>
            <a:pPr marL="574675"/>
            <a:endParaRPr lang="it-IT" sz="2400">
              <a:latin typeface="Perpetua" pitchFamily="18" charset="0"/>
              <a:sym typeface="Wingdings" pitchFamily="2" charset="2"/>
            </a:endParaRPr>
          </a:p>
          <a:p>
            <a:pPr marL="574675">
              <a:buFont typeface="Perpetua" pitchFamily="18" charset="0"/>
              <a:buChar char="–"/>
            </a:pPr>
            <a:r>
              <a:rPr lang="it-IT" sz="2400">
                <a:latin typeface="Perpetua" pitchFamily="18" charset="0"/>
                <a:sym typeface="Wingdings" pitchFamily="2" charset="2"/>
              </a:rPr>
              <a:t> </a:t>
            </a:r>
            <a:r>
              <a:rPr lang="it-IT" sz="2400" b="1">
                <a:latin typeface="Perpetua" pitchFamily="18" charset="0"/>
                <a:sym typeface="Wingdings" pitchFamily="2" charset="2"/>
              </a:rPr>
              <a:t>traguardi per lo sviluppo delle competenze</a:t>
            </a:r>
          </a:p>
          <a:p>
            <a:pPr marL="574675"/>
            <a:r>
              <a:rPr lang="it-IT" sz="2400">
                <a:latin typeface="Perpetua" pitchFamily="18" charset="0"/>
                <a:sym typeface="Wingdings" pitchFamily="2" charset="2"/>
              </a:rPr>
              <a:t>   </a:t>
            </a:r>
            <a:r>
              <a:rPr lang="it-IT" sz="2400" i="1">
                <a:latin typeface="Perpetua" pitchFamily="18" charset="0"/>
                <a:sym typeface="Wingdings" pitchFamily="2" charset="2"/>
              </a:rPr>
              <a:t>“Rappresentano dei riferimenti ineludibili per gli insegnanti, indicano delle piste culturali e didattiche da percorrere e aiutano a finalizzare l’azione educativa allo sviluppo integrale dell’allievo”.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4E361A-F0D2-4CC2-A575-C344163351CB}" type="slidenum">
              <a:rPr lang="it-IT"/>
              <a:pPr>
                <a:defRPr/>
              </a:pPr>
              <a:t>17</a:t>
            </a:fld>
            <a:endParaRPr lang="it-IT"/>
          </a:p>
        </p:txBody>
      </p:sp>
      <p:sp>
        <p:nvSpPr>
          <p:cNvPr id="31746" name="CasellaDiTesto 3"/>
          <p:cNvSpPr txBox="1">
            <a:spLocks noChangeArrowheads="1"/>
          </p:cNvSpPr>
          <p:nvPr/>
        </p:nvSpPr>
        <p:spPr bwMode="auto">
          <a:xfrm>
            <a:off x="34925" y="560388"/>
            <a:ext cx="910907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>
                <a:latin typeface="Perpetua" pitchFamily="18" charset="0"/>
                <a:sym typeface="Wingdings" pitchFamily="2" charset="2"/>
              </a:rPr>
              <a:t>Nella scuola del primo ciclo </a:t>
            </a:r>
            <a:r>
              <a:rPr lang="it-IT" sz="2400" b="1">
                <a:latin typeface="Perpetua" pitchFamily="18" charset="0"/>
                <a:sym typeface="Wingdings" pitchFamily="2" charset="2"/>
              </a:rPr>
              <a:t>i traguardi</a:t>
            </a:r>
            <a:r>
              <a:rPr lang="it-IT" sz="2400">
                <a:latin typeface="Perpetua" pitchFamily="18" charset="0"/>
                <a:sym typeface="Wingdings" pitchFamily="2" charset="2"/>
              </a:rPr>
              <a:t> costituiscono CRITERI per la VALUTAZIONE delle COMPETENZE ATTESE e della loro scansione temporale.</a:t>
            </a:r>
          </a:p>
          <a:p>
            <a:r>
              <a:rPr lang="it-IT" sz="2400">
                <a:latin typeface="Perpetua" pitchFamily="18" charset="0"/>
                <a:sym typeface="Wingdings" pitchFamily="2" charset="2"/>
              </a:rPr>
              <a:t>I traguardi sono </a:t>
            </a:r>
            <a:r>
              <a:rPr lang="it-IT" sz="2400" b="1">
                <a:latin typeface="Perpetua" pitchFamily="18" charset="0"/>
                <a:sym typeface="Wingdings" pitchFamily="2" charset="2"/>
              </a:rPr>
              <a:t>PRESCRITTIVI.</a:t>
            </a:r>
          </a:p>
          <a:p>
            <a:r>
              <a:rPr lang="it-IT" sz="2400">
                <a:latin typeface="Perpetua" pitchFamily="18" charset="0"/>
                <a:sym typeface="Wingdings" pitchFamily="2" charset="2"/>
              </a:rPr>
              <a:t>Spetta alle singole scuole autonome </a:t>
            </a:r>
            <a:r>
              <a:rPr lang="it-IT" sz="2400" b="1">
                <a:latin typeface="Perpetua" pitchFamily="18" charset="0"/>
                <a:sym typeface="Wingdings" pitchFamily="2" charset="2"/>
              </a:rPr>
              <a:t>la libertà e la responsabilità</a:t>
            </a:r>
            <a:r>
              <a:rPr lang="it-IT" sz="2400">
                <a:latin typeface="Perpetua" pitchFamily="18" charset="0"/>
                <a:sym typeface="Wingdings" pitchFamily="2" charset="2"/>
              </a:rPr>
              <a:t> di organizzarsi e di scegliere </a:t>
            </a:r>
            <a:r>
              <a:rPr lang="it-IT" sz="2400" b="1">
                <a:latin typeface="Perpetua" pitchFamily="18" charset="0"/>
                <a:sym typeface="Wingdings" pitchFamily="2" charset="2"/>
              </a:rPr>
              <a:t>l’itinerario più opportuno</a:t>
            </a:r>
            <a:r>
              <a:rPr lang="it-IT" sz="2400">
                <a:latin typeface="Perpetua" pitchFamily="18" charset="0"/>
                <a:sym typeface="Wingdings" pitchFamily="2" charset="2"/>
              </a:rPr>
              <a:t> per consentire agli studenti il migliore conseguimento dei risultati.</a:t>
            </a:r>
          </a:p>
          <a:p>
            <a:endParaRPr lang="it-IT" sz="2400">
              <a:latin typeface="Perpetua" pitchFamily="18" charset="0"/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it-IT" sz="2400" b="1">
                <a:latin typeface="Perpetua" pitchFamily="18" charset="0"/>
                <a:sym typeface="Wingdings" pitchFamily="2" charset="2"/>
              </a:rPr>
              <a:t>Obiettivi di apprendimento</a:t>
            </a:r>
          </a:p>
          <a:p>
            <a:r>
              <a:rPr lang="it-IT" sz="2400">
                <a:latin typeface="Perpetua" pitchFamily="18" charset="0"/>
                <a:sym typeface="Wingdings" pitchFamily="2" charset="2"/>
              </a:rPr>
              <a:t>  </a:t>
            </a:r>
            <a:r>
              <a:rPr lang="it-IT" sz="2400" i="1">
                <a:latin typeface="Perpetua" pitchFamily="18" charset="0"/>
                <a:sym typeface="Wingdings" pitchFamily="2" charset="2"/>
              </a:rPr>
              <a:t>Individuano campi del sapere, conoscenze e abilità ritenuti indispensabili al fine di raggiungere i traguardi per lo sviluppo delle competenze. Sono organizzati in nuclei tematici e definiti in relazione a periodi didattici lunghi (3 + 5 +3 anni del primo ciclo)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6CFC2F-5141-4942-A0CC-E9338DB0B742}" type="slidenum">
              <a:rPr lang="it-IT"/>
              <a:pPr>
                <a:defRPr/>
              </a:pPr>
              <a:t>18</a:t>
            </a:fld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-7938" y="44450"/>
            <a:ext cx="9144001" cy="8636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dirty="0"/>
              <a:t>3. I presupposti culturali delle Indicazioni nazionali e le “ricadute” operative nelle scuole del 1° ciclo di istruzione</a:t>
            </a:r>
          </a:p>
        </p:txBody>
      </p:sp>
      <p:sp>
        <p:nvSpPr>
          <p:cNvPr id="5" name="Rettangolo 4"/>
          <p:cNvSpPr/>
          <p:nvPr/>
        </p:nvSpPr>
        <p:spPr>
          <a:xfrm>
            <a:off x="0" y="908050"/>
            <a:ext cx="9144000" cy="123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2772" name="CasellaDiTesto 5"/>
          <p:cNvSpPr txBox="1">
            <a:spLocks noChangeArrowheads="1"/>
          </p:cNvSpPr>
          <p:nvPr/>
        </p:nvSpPr>
        <p:spPr bwMode="auto">
          <a:xfrm>
            <a:off x="34925" y="1052513"/>
            <a:ext cx="9109075" cy="529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431800">
              <a:spcBef>
                <a:spcPts val="1200"/>
              </a:spcBef>
              <a:buFont typeface="Arial" charset="0"/>
              <a:buChar char="•"/>
            </a:pPr>
            <a:r>
              <a:rPr lang="it-IT" sz="2400" b="1">
                <a:latin typeface="Perpetua" pitchFamily="18" charset="0"/>
                <a:sym typeface="Wingdings" pitchFamily="2" charset="2"/>
              </a:rPr>
              <a:t>Verso gli Istituti Comprensivi</a:t>
            </a:r>
          </a:p>
          <a:p>
            <a:pPr marL="514350" indent="-431800">
              <a:buFontTx/>
              <a:buAutoNum type="arabicParenR"/>
            </a:pPr>
            <a:r>
              <a:rPr lang="it-IT" sz="2400" i="1">
                <a:latin typeface="Perpetua" pitchFamily="18" charset="0"/>
                <a:sym typeface="Wingdings" pitchFamily="2" charset="2"/>
              </a:rPr>
              <a:t>La svolta dei comprensivi (IC) </a:t>
            </a:r>
          </a:p>
          <a:p>
            <a:pPr marL="514350" indent="-431800"/>
            <a:r>
              <a:rPr lang="it-IT" sz="2400">
                <a:latin typeface="Perpetua" pitchFamily="18" charset="0"/>
                <a:sym typeface="Wingdings" pitchFamily="2" charset="2"/>
              </a:rPr>
              <a:t>	- perché dimensionamento e comprensivi?</a:t>
            </a:r>
          </a:p>
          <a:p>
            <a:pPr marL="514350" indent="-431800"/>
            <a:r>
              <a:rPr lang="it-IT" sz="2400">
                <a:latin typeface="Perpetua" pitchFamily="18" charset="0"/>
                <a:sym typeface="Wingdings" pitchFamily="2" charset="2"/>
              </a:rPr>
              <a:t>	L’istituto comprensivo come comunità professionale</a:t>
            </a:r>
          </a:p>
          <a:p>
            <a:pPr marL="514350" indent="-431800"/>
            <a:endParaRPr lang="it-IT" sz="1000">
              <a:latin typeface="Perpetua" pitchFamily="18" charset="0"/>
              <a:sym typeface="Wingdings" pitchFamily="2" charset="2"/>
            </a:endParaRPr>
          </a:p>
          <a:p>
            <a:pPr marL="514350" indent="-431800"/>
            <a:r>
              <a:rPr lang="it-IT" sz="2400">
                <a:latin typeface="Perpetua" pitchFamily="18" charset="0"/>
                <a:sym typeface="Wingdings" pitchFamily="2" charset="2"/>
              </a:rPr>
              <a:t>	I problemi da controllare:</a:t>
            </a:r>
          </a:p>
          <a:p>
            <a:pPr marL="514350" indent="-431800"/>
            <a:r>
              <a:rPr lang="it-IT" sz="2400">
                <a:latin typeface="Perpetua" pitchFamily="18" charset="0"/>
                <a:sym typeface="Wingdings" pitchFamily="2" charset="2"/>
              </a:rPr>
              <a:t>	- il territorio</a:t>
            </a:r>
          </a:p>
          <a:p>
            <a:pPr marL="514350" indent="-431800"/>
            <a:r>
              <a:rPr lang="it-IT" sz="2400">
                <a:latin typeface="Perpetua" pitchFamily="18" charset="0"/>
                <a:sym typeface="Wingdings" pitchFamily="2" charset="2"/>
              </a:rPr>
              <a:t>	- l’organizzazione </a:t>
            </a:r>
          </a:p>
          <a:p>
            <a:pPr marL="514350" indent="-431800"/>
            <a:r>
              <a:rPr lang="it-IT" sz="2400">
                <a:latin typeface="Perpetua" pitchFamily="18" charset="0"/>
                <a:sym typeface="Wingdings" pitchFamily="2" charset="2"/>
              </a:rPr>
              <a:t>	- il curricolo verticale</a:t>
            </a:r>
          </a:p>
          <a:p>
            <a:pPr marL="514350" indent="-431800"/>
            <a:endParaRPr lang="it-IT" sz="1000">
              <a:latin typeface="Perpetua" pitchFamily="18" charset="0"/>
              <a:sym typeface="Wingdings" pitchFamily="2" charset="2"/>
            </a:endParaRPr>
          </a:p>
          <a:p>
            <a:pPr marL="514350" indent="-431800">
              <a:buFontTx/>
              <a:buAutoNum type="arabicParenR" startAt="2"/>
            </a:pPr>
            <a:r>
              <a:rPr lang="it-IT" sz="2400" i="1">
                <a:latin typeface="Perpetua" pitchFamily="18" charset="0"/>
                <a:sym typeface="Wingdings" pitchFamily="2" charset="2"/>
              </a:rPr>
              <a:t>Strumenti organizzativi e gestionali per l’istituto comprensivo (IC)</a:t>
            </a:r>
          </a:p>
          <a:p>
            <a:pPr marL="514350" indent="-431800"/>
            <a:r>
              <a:rPr lang="it-IT" sz="2400">
                <a:latin typeface="Perpetua" pitchFamily="18" charset="0"/>
                <a:sym typeface="Wingdings" pitchFamily="2" charset="2"/>
              </a:rPr>
              <a:t>	- nuove articolazioni professionali</a:t>
            </a:r>
          </a:p>
          <a:p>
            <a:pPr marL="514350" indent="-431800"/>
            <a:r>
              <a:rPr lang="it-IT" sz="2400">
                <a:latin typeface="Perpetua" pitchFamily="18" charset="0"/>
                <a:sym typeface="Wingdings" pitchFamily="2" charset="2"/>
              </a:rPr>
              <a:t>	Lo staff di direzione e le figure intermedie</a:t>
            </a:r>
          </a:p>
          <a:p>
            <a:pPr marL="514350" indent="-431800"/>
            <a:endParaRPr lang="it-IT" sz="1000">
              <a:latin typeface="Perpetua" pitchFamily="18" charset="0"/>
              <a:sym typeface="Wingdings" pitchFamily="2" charset="2"/>
            </a:endParaRPr>
          </a:p>
          <a:p>
            <a:pPr marL="514350" indent="-431800"/>
            <a:r>
              <a:rPr lang="it-IT" sz="2400">
                <a:latin typeface="Perpetua" pitchFamily="18" charset="0"/>
                <a:sym typeface="Wingdings" pitchFamily="2" charset="2"/>
              </a:rPr>
              <a:t>	- </a:t>
            </a:r>
            <a:r>
              <a:rPr lang="it-IT" sz="2400" i="1">
                <a:latin typeface="Perpetua" pitchFamily="18" charset="0"/>
                <a:sym typeface="Wingdings" pitchFamily="2" charset="2"/>
              </a:rPr>
              <a:t>i dipartimenti</a:t>
            </a:r>
            <a:r>
              <a:rPr lang="it-IT" sz="2400">
                <a:latin typeface="Perpetua" pitchFamily="18" charset="0"/>
                <a:sym typeface="Wingdings" pitchFamily="2" charset="2"/>
              </a:rPr>
              <a:t>: un’organizzazione professionale per l’attuazione del curricolo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21F9D-ABA9-4D0A-A0E2-783F4656B8A6}" type="slidenum">
              <a:rPr lang="it-IT"/>
              <a:pPr>
                <a:defRPr/>
              </a:pPr>
              <a:t>19</a:t>
            </a:fld>
            <a:endParaRPr lang="it-IT"/>
          </a:p>
        </p:txBody>
      </p:sp>
      <p:sp>
        <p:nvSpPr>
          <p:cNvPr id="33794" name="CasellaDiTesto 3"/>
          <p:cNvSpPr txBox="1">
            <a:spLocks noChangeArrowheads="1"/>
          </p:cNvSpPr>
          <p:nvPr/>
        </p:nvSpPr>
        <p:spPr bwMode="auto">
          <a:xfrm>
            <a:off x="34925" y="839788"/>
            <a:ext cx="9109075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it-IT" sz="2400">
                <a:latin typeface="Perpetua" pitchFamily="18" charset="0"/>
                <a:sym typeface="Wingdings" pitchFamily="2" charset="2"/>
              </a:rPr>
              <a:t>3)	Valutare e certificare le competenze nel primo ciclo di istruzione</a:t>
            </a:r>
          </a:p>
          <a:p>
            <a:pPr marL="457200" indent="-457200"/>
            <a:endParaRPr lang="it-IT" sz="1000">
              <a:latin typeface="Perpetua" pitchFamily="18" charset="0"/>
              <a:sym typeface="Wingdings" pitchFamily="2" charset="2"/>
            </a:endParaRPr>
          </a:p>
          <a:p>
            <a:pPr marL="457200" indent="-457200"/>
            <a:r>
              <a:rPr lang="it-IT" sz="2400">
                <a:latin typeface="Perpetua" pitchFamily="18" charset="0"/>
                <a:sym typeface="Wingdings" pitchFamily="2" charset="2"/>
              </a:rPr>
              <a:t>4)	Alcuni nodi da sciogliere</a:t>
            </a:r>
          </a:p>
          <a:p>
            <a:pPr marL="457200" indent="-457200"/>
            <a:r>
              <a:rPr lang="it-IT" sz="2400">
                <a:latin typeface="Perpetua" pitchFamily="18" charset="0"/>
                <a:sym typeface="Wingdings" pitchFamily="2" charset="2"/>
              </a:rPr>
              <a:t>	- formazione in servizio e ricerca per realizzare la comprensività</a:t>
            </a:r>
          </a:p>
          <a:p>
            <a:pPr marL="457200" indent="-457200"/>
            <a:endParaRPr lang="it-IT" sz="2400">
              <a:latin typeface="Perpetua" pitchFamily="18" charset="0"/>
              <a:sym typeface="Wingdings" pitchFamily="2" charset="2"/>
            </a:endParaRPr>
          </a:p>
          <a:p>
            <a:pPr marL="457200" indent="-457200">
              <a:buFont typeface="Arial" charset="0"/>
              <a:buChar char="•"/>
            </a:pPr>
            <a:r>
              <a:rPr lang="it-IT" sz="2400">
                <a:latin typeface="Perpetua" pitchFamily="18" charset="0"/>
                <a:sym typeface="Wingdings" pitchFamily="2" charset="2"/>
              </a:rPr>
              <a:t>Il curricolo d’istituto VERTICALE</a:t>
            </a:r>
          </a:p>
          <a:p>
            <a:pPr marL="457200" indent="-457200"/>
            <a:r>
              <a:rPr lang="it-IT" sz="2400">
                <a:latin typeface="Perpetua" pitchFamily="18" charset="0"/>
                <a:sym typeface="Wingdings" pitchFamily="2" charset="2"/>
              </a:rPr>
              <a:t>	</a:t>
            </a:r>
            <a:r>
              <a:rPr lang="it-IT" sz="2400" i="1">
                <a:latin typeface="Perpetua" pitchFamily="18" charset="0"/>
                <a:sym typeface="Wingdings" pitchFamily="2" charset="2"/>
              </a:rPr>
              <a:t>“è il cuore didattico del Piano dell’offerta formativa e rappresenta l’insieme delle esperienze didattiche che, dai 3 ai 14 anni, in modo progressivo, graduale e continuo, promuovono negli allievi il conseguimento dei risultati attesi sul piano delle competenze”.</a:t>
            </a:r>
          </a:p>
          <a:p>
            <a:pPr marL="457200" indent="-457200"/>
            <a:r>
              <a:rPr lang="it-IT" sz="2400">
                <a:latin typeface="Perpetua" pitchFamily="18" charset="0"/>
                <a:sym typeface="Wingdings" pitchFamily="2" charset="2"/>
              </a:rPr>
              <a:t>	</a:t>
            </a:r>
            <a:r>
              <a:rPr lang="it-IT" sz="2400" b="1">
                <a:latin typeface="Perpetua" pitchFamily="18" charset="0"/>
                <a:sym typeface="Wingdings" pitchFamily="2" charset="2"/>
              </a:rPr>
              <a:t>La presenza sempre più diffusa degli istituti comprensivi consente la progettazione di un UNICO CURRICOLO VERTICALE e facilita il raccordo con il secondo ciclo”.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CD2CCA-967E-433A-9B5E-A98167060600}" type="slidenum">
              <a:rPr lang="it-IT"/>
              <a:pPr>
                <a:defRPr/>
              </a:pPr>
              <a:t>2</a:t>
            </a:fld>
            <a:endParaRPr lang="it-IT"/>
          </a:p>
        </p:txBody>
      </p:sp>
      <p:sp>
        <p:nvSpPr>
          <p:cNvPr id="16386" name="CasellaDiTesto 10"/>
          <p:cNvSpPr txBox="1">
            <a:spLocks noChangeArrowheads="1"/>
          </p:cNvSpPr>
          <p:nvPr/>
        </p:nvSpPr>
        <p:spPr bwMode="auto">
          <a:xfrm>
            <a:off x="0" y="692150"/>
            <a:ext cx="9144000" cy="619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it-IT" sz="2800">
                <a:latin typeface="Perpetua" pitchFamily="18" charset="0"/>
              </a:rPr>
              <a:t>1. </a:t>
            </a:r>
            <a:r>
              <a:rPr lang="it-IT" sz="2800" b="1">
                <a:latin typeface="Perpetua" pitchFamily="18" charset="0"/>
              </a:rPr>
              <a:t>Perché un nuovo testo delle Indicazioni Nazionali?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it-IT" sz="2800">
                <a:latin typeface="Perpetua" pitchFamily="18" charset="0"/>
              </a:rPr>
              <a:t> Cosa sono le Indicazioni Nazionali?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it-IT" sz="2800">
                <a:latin typeface="Perpetua" pitchFamily="18" charset="0"/>
              </a:rPr>
              <a:t> Le indicazioni nazionali per i Piani di Studio personalizzati (D.lgs. 59/2004)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it-IT" sz="2800">
                <a:latin typeface="Perpetua" pitchFamily="18" charset="0"/>
              </a:rPr>
              <a:t> Le Indicazioni Nazionali per il curricolo (D.M. 31.07.2007)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it-IT" sz="2800">
                <a:latin typeface="Perpetua" pitchFamily="18" charset="0"/>
              </a:rPr>
              <a:t> Atto di indirizzo del Ministro Gelmini – 8/9/2009</a:t>
            </a:r>
          </a:p>
          <a:p>
            <a:pPr marL="342900" indent="-342900"/>
            <a:r>
              <a:rPr lang="it-IT" sz="2800">
                <a:latin typeface="Perpetua" pitchFamily="18" charset="0"/>
              </a:rPr>
              <a:t>	* armonizzazione delle Indicazioni</a:t>
            </a:r>
          </a:p>
          <a:p>
            <a:pPr marL="342900" indent="-342900"/>
            <a:r>
              <a:rPr lang="it-IT" sz="2800">
                <a:latin typeface="Perpetua" pitchFamily="18" charset="0"/>
              </a:rPr>
              <a:t>	* essenzializzazione del curricolo</a:t>
            </a:r>
          </a:p>
          <a:p>
            <a:pPr marL="342900" indent="-342900"/>
            <a:endParaRPr lang="it-IT" sz="800">
              <a:latin typeface="Perpetua" pitchFamily="18" charset="0"/>
            </a:endParaRPr>
          </a:p>
          <a:p>
            <a:pPr marL="342900" indent="-342900"/>
            <a:r>
              <a:rPr lang="it-IT" sz="2800">
                <a:latin typeface="Perpetua" pitchFamily="18" charset="0"/>
              </a:rPr>
              <a:t>2. </a:t>
            </a:r>
            <a:r>
              <a:rPr lang="it-IT" sz="2800" b="1">
                <a:latin typeface="Perpetua" pitchFamily="18" charset="0"/>
              </a:rPr>
              <a:t>Le Indicazioni nazionali per il curricolo della scuola dell’infanzia e del primo ciclo di istruzione – Anno 2012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it-IT" sz="2800">
                <a:latin typeface="Perpetua" pitchFamily="18" charset="0"/>
              </a:rPr>
              <a:t> operazione per il nuovo testo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it-IT" sz="2800">
                <a:latin typeface="Perpetua" pitchFamily="18" charset="0"/>
              </a:rPr>
              <a:t> articolazione del nuovo testo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it-IT" sz="2800">
                <a:latin typeface="Perpetua" pitchFamily="18" charset="0"/>
              </a:rPr>
              <a:t> novità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it-IT" sz="2800">
                <a:latin typeface="Perpetua" pitchFamily="18" charset="0"/>
              </a:rPr>
              <a:t> conferme</a:t>
            </a:r>
          </a:p>
        </p:txBody>
      </p:sp>
      <p:grpSp>
        <p:nvGrpSpPr>
          <p:cNvPr id="9" name="Gruppo 8"/>
          <p:cNvGrpSpPr/>
          <p:nvPr/>
        </p:nvGrpSpPr>
        <p:grpSpPr>
          <a:xfrm>
            <a:off x="-36512" y="44624"/>
            <a:ext cx="9144000" cy="649490"/>
            <a:chOff x="-36512" y="2151290"/>
            <a:chExt cx="9144000" cy="1273879"/>
          </a:xfrm>
          <a:solidFill>
            <a:schemeClr val="accent2">
              <a:lumMod val="75000"/>
            </a:schemeClr>
          </a:solidFill>
        </p:grpSpPr>
        <p:sp>
          <p:nvSpPr>
            <p:cNvPr id="12" name="Rettangolo 11"/>
            <p:cNvSpPr/>
            <p:nvPr/>
          </p:nvSpPr>
          <p:spPr>
            <a:xfrm>
              <a:off x="-36512" y="2151290"/>
              <a:ext cx="9144000" cy="1127082"/>
            </a:xfrm>
            <a:prstGeom prst="rect">
              <a:avLst/>
            </a:prstGeom>
            <a:solidFill>
              <a:srgbClr val="C00000"/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3200" b="1" dirty="0"/>
                <a:t>Articolazione della comunicazione</a:t>
              </a:r>
            </a:p>
          </p:txBody>
        </p:sp>
        <p:sp>
          <p:nvSpPr>
            <p:cNvPr id="13" name="Rettangolo 12"/>
            <p:cNvSpPr/>
            <p:nvPr/>
          </p:nvSpPr>
          <p:spPr>
            <a:xfrm>
              <a:off x="-36512" y="3281153"/>
              <a:ext cx="9144000" cy="14401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32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9520BE-3661-48FD-91E5-D6E0C5DCC1E5}" type="slidenum">
              <a:rPr lang="it-IT"/>
              <a:pPr>
                <a:defRPr/>
              </a:pPr>
              <a:t>20</a:t>
            </a:fld>
            <a:endParaRPr lang="it-IT"/>
          </a:p>
        </p:txBody>
      </p:sp>
      <p:sp>
        <p:nvSpPr>
          <p:cNvPr id="34818" name="CasellaDiTesto 3"/>
          <p:cNvSpPr txBox="1">
            <a:spLocks noChangeArrowheads="1"/>
          </p:cNvSpPr>
          <p:nvPr/>
        </p:nvSpPr>
        <p:spPr bwMode="auto">
          <a:xfrm>
            <a:off x="34925" y="676275"/>
            <a:ext cx="9109075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it-IT" sz="2400" b="1">
                <a:latin typeface="Perpetua" pitchFamily="18" charset="0"/>
                <a:sym typeface="Wingdings" pitchFamily="2" charset="2"/>
              </a:rPr>
              <a:t>Il profilo dello studente al termine del primo ciclo di istruzione</a:t>
            </a:r>
          </a:p>
          <a:p>
            <a:pPr marL="457200" indent="-457200"/>
            <a:endParaRPr lang="it-IT" sz="2400" b="1">
              <a:latin typeface="Perpetua" pitchFamily="18" charset="0"/>
              <a:sym typeface="Wingdings" pitchFamily="2" charset="2"/>
            </a:endParaRPr>
          </a:p>
          <a:p>
            <a:pPr marL="457200" indent="-457200"/>
            <a:r>
              <a:rPr lang="it-IT" sz="2400">
                <a:latin typeface="Perpetua" pitchFamily="18" charset="0"/>
                <a:sym typeface="Wingdings" pitchFamily="2" charset="2"/>
              </a:rPr>
              <a:t>	</a:t>
            </a:r>
            <a:r>
              <a:rPr lang="it-IT" sz="2400" i="1">
                <a:latin typeface="Perpetua" pitchFamily="18" charset="0"/>
                <a:sym typeface="Wingdings" pitchFamily="2" charset="2"/>
              </a:rPr>
              <a:t>“Lo studente al termine del primo ciclo di istruzione, attraverso gli apprendimenti sviluppati a scuola, lo studio personale, le esperienze educative vissute in famiglia e nella comunità; è in grado di iniziare ad affrontare in autonomia e con responsabilità, le situazioni di vita tipiche della propria età, riflettendo ed esprimendo la propria personalità in tutte le sue dimensioni”.</a:t>
            </a:r>
          </a:p>
          <a:p>
            <a:pPr marL="457200" indent="-457200"/>
            <a:endParaRPr lang="it-IT" sz="2400" i="1">
              <a:latin typeface="Perpetua" pitchFamily="18" charset="0"/>
              <a:sym typeface="Wingdings" pitchFamily="2" charset="2"/>
            </a:endParaRPr>
          </a:p>
          <a:p>
            <a:pPr marL="457200" indent="-457200"/>
            <a:r>
              <a:rPr lang="it-IT" sz="2400">
                <a:latin typeface="Perpetua" pitchFamily="18" charset="0"/>
                <a:sym typeface="Wingdings" pitchFamily="2" charset="2"/>
              </a:rPr>
              <a:t>	</a:t>
            </a:r>
            <a:r>
              <a:rPr lang="it-IT" sz="2400" b="1" i="1">
                <a:latin typeface="Perpetua" pitchFamily="18" charset="0"/>
                <a:sym typeface="Wingdings" pitchFamily="2" charset="2"/>
              </a:rPr>
              <a:t>Il profilo descrive, in forma essenziale, le competenze riferite alle discipline di insegnamento e al pieno esercizio della cittadinanza che un ragazzo/ragazza deve mostrare di possedere al termine del primo ciclo di istruzione. (dalle Nuove Indicazioni per il curricolo nel primo ciclo di istruzione - 2012)</a:t>
            </a:r>
          </a:p>
          <a:p>
            <a:pPr marL="457200" indent="-457200"/>
            <a:endParaRPr lang="it-IT" sz="2400" b="1" i="1">
              <a:latin typeface="Perpetua" pitchFamily="18" charset="0"/>
              <a:sym typeface="Wingdings" pitchFamily="2" charset="2"/>
            </a:endParaRPr>
          </a:p>
          <a:p>
            <a:pPr marL="457200" indent="-457200"/>
            <a:endParaRPr lang="it-IT" sz="2400">
              <a:latin typeface="Perpetua" pitchFamily="18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976A5A-20BA-4A7A-BF91-BBAD3884D4FA}" type="slidenum">
              <a:rPr lang="it-IT"/>
              <a:pPr>
                <a:defRPr/>
              </a:pPr>
              <a:t>21</a:t>
            </a:fld>
            <a:endParaRPr lang="it-IT"/>
          </a:p>
        </p:txBody>
      </p:sp>
      <p:sp>
        <p:nvSpPr>
          <p:cNvPr id="35842" name="CasellaDiTesto 3"/>
          <p:cNvSpPr txBox="1">
            <a:spLocks noChangeArrowheads="1"/>
          </p:cNvSpPr>
          <p:nvPr/>
        </p:nvSpPr>
        <p:spPr bwMode="auto">
          <a:xfrm>
            <a:off x="34925" y="404813"/>
            <a:ext cx="9109075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it-IT" sz="2400" b="1">
                <a:latin typeface="Perpetua" pitchFamily="18" charset="0"/>
                <a:sym typeface="Wingdings" pitchFamily="2" charset="2"/>
              </a:rPr>
              <a:t>Il profilo delle competenze</a:t>
            </a:r>
          </a:p>
          <a:p>
            <a:pPr marL="457200" indent="-457200"/>
            <a:r>
              <a:rPr lang="it-IT" sz="2400">
                <a:latin typeface="Perpetua" pitchFamily="18" charset="0"/>
                <a:sym typeface="Wingdings" pitchFamily="2" charset="2"/>
              </a:rPr>
              <a:t>	- </a:t>
            </a:r>
            <a:r>
              <a:rPr lang="it-IT" sz="2400">
                <a:solidFill>
                  <a:srgbClr val="0000FF"/>
                </a:solidFill>
                <a:latin typeface="Perpetua" pitchFamily="18" charset="0"/>
                <a:sym typeface="Wingdings" pitchFamily="2" charset="2"/>
              </a:rPr>
              <a:t>disciplinari </a:t>
            </a:r>
            <a:r>
              <a:rPr lang="it-IT" sz="2400">
                <a:latin typeface="Perpetua" pitchFamily="18" charset="0"/>
                <a:sym typeface="Wingdings" pitchFamily="2" charset="2"/>
              </a:rPr>
              <a:t>(esempi)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it-IT" sz="2400" i="1">
                <a:latin typeface="Perpetua" pitchFamily="18" charset="0"/>
                <a:sym typeface="Wingdings" pitchFamily="2" charset="2"/>
              </a:rPr>
              <a:t>dimostra una padronanza della LINGUA ITALIANA tale da consentirgli di comprendere enunciati e testi di una certa complessità, di esprimere le proprie idee, di adattare un registro linguistico appropriato alle diverse situazioni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it-IT" sz="2400" i="1">
                <a:latin typeface="Perpetua" pitchFamily="18" charset="0"/>
                <a:sym typeface="Wingdings" pitchFamily="2" charset="2"/>
              </a:rPr>
              <a:t>nell’incontro con persone di diverse nazionalità è in grado di esprimersi a livello elementare in LINGUA INGLESE e di affrontare una comunicazione essenziale, in semplici situazioni di vita quotidiana, in una seconda lingua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it-IT" sz="2400" i="1">
                <a:latin typeface="Perpetua" pitchFamily="18" charset="0"/>
                <a:sym typeface="Wingdings" pitchFamily="2" charset="2"/>
              </a:rPr>
              <a:t>le sue CONOSCENZE MULTIMEDIALI E SCIENTIFICO-TECNOLOGICHE gli consentono di analizzare dati e fatti della realtà e di verificare l’attendibilità delle analisi quantitative e statistiche proposte da altri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it-IT" sz="2400" i="1">
                <a:latin typeface="Perpetua" pitchFamily="18" charset="0"/>
                <a:sym typeface="Wingdings" pitchFamily="2" charset="2"/>
              </a:rPr>
              <a:t>si orienta nello SPAZIO E NEL TEMPO dando espressione a curiosità e ricerca di senso; osserva ed interpreta AMBIENTI, FATTI, FENOMENI E PRODUZIONI ARTISTICHE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98D2FB-6BE7-45FA-8872-0D36DFE84C0E}" type="slidenum">
              <a:rPr lang="it-IT"/>
              <a:pPr>
                <a:defRPr/>
              </a:pPr>
              <a:t>22</a:t>
            </a:fld>
            <a:endParaRPr lang="it-IT"/>
          </a:p>
        </p:txBody>
      </p:sp>
      <p:sp>
        <p:nvSpPr>
          <p:cNvPr id="36866" name="CasellaDiTesto 3"/>
          <p:cNvSpPr txBox="1">
            <a:spLocks noChangeArrowheads="1"/>
          </p:cNvSpPr>
          <p:nvPr/>
        </p:nvSpPr>
        <p:spPr bwMode="auto">
          <a:xfrm>
            <a:off x="34925" y="404813"/>
            <a:ext cx="910907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it-IT" sz="2400">
                <a:latin typeface="Perpetua" pitchFamily="18" charset="0"/>
                <a:sym typeface="Wingdings" pitchFamily="2" charset="2"/>
              </a:rPr>
              <a:t>	- </a:t>
            </a:r>
            <a:r>
              <a:rPr lang="it-IT" sz="2400">
                <a:solidFill>
                  <a:srgbClr val="0000FF"/>
                </a:solidFill>
                <a:latin typeface="Perpetua" pitchFamily="18" charset="0"/>
                <a:sym typeface="Wingdings" pitchFamily="2" charset="2"/>
              </a:rPr>
              <a:t>esercizio della cittadinanza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it-IT" sz="2400" i="1">
                <a:latin typeface="Perpetua" pitchFamily="18" charset="0"/>
                <a:sym typeface="Wingdings" pitchFamily="2" charset="2"/>
              </a:rPr>
              <a:t>Assimila il senso e la necessità del rispetto della convivenza civile.</a:t>
            </a:r>
          </a:p>
          <a:p>
            <a:pPr marL="457200" indent="-457200"/>
            <a:r>
              <a:rPr lang="it-IT" sz="2400" i="1">
                <a:latin typeface="Perpetua" pitchFamily="18" charset="0"/>
                <a:sym typeface="Wingdings" pitchFamily="2" charset="2"/>
              </a:rPr>
              <a:t>	Ha attenzione per le funzioni pubbliche alle quali partecipa nelle diverse forme in cui questo può avvenire: momenti educativi informali e non formali, esposizione pubblica del proprio lavoro; occasioni rituali nella comunità che frequenta, azioni di solidarietà, manifestazioni sportive non agonistiche, volontariato, ecc.</a:t>
            </a:r>
          </a:p>
          <a:p>
            <a:pPr marL="457200" indent="-457200"/>
            <a:endParaRPr lang="it-IT" sz="2400" i="1">
              <a:latin typeface="Perpetua" pitchFamily="18" charset="0"/>
              <a:sym typeface="Wingdings" pitchFamily="2" charset="2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t-IT" sz="2400">
                <a:solidFill>
                  <a:schemeClr val="accent1"/>
                </a:solidFill>
                <a:latin typeface="Perpetua" pitchFamily="18" charset="0"/>
                <a:sym typeface="Wingdings" pitchFamily="2" charset="2"/>
              </a:rPr>
              <a:t>Il conseguimento delle competenze delineate nel profilo costituisce l’obiettivo generale del sistema educativo e formativo italiano</a:t>
            </a:r>
          </a:p>
          <a:p>
            <a:pPr marL="457200" indent="-457200"/>
            <a:r>
              <a:rPr lang="it-IT" sz="2400">
                <a:solidFill>
                  <a:schemeClr val="accent1"/>
                </a:solidFill>
                <a:latin typeface="Perpetua" pitchFamily="18" charset="0"/>
                <a:sym typeface="Wingdings" pitchFamily="2" charset="2"/>
              </a:rPr>
              <a:t>	</a:t>
            </a:r>
          </a:p>
          <a:p>
            <a:pPr marL="457200" indent="-457200"/>
            <a:r>
              <a:rPr lang="it-IT" sz="2400">
                <a:latin typeface="Perpetua" pitchFamily="18" charset="0"/>
                <a:sym typeface="Wingdings" pitchFamily="2" charset="2"/>
              </a:rPr>
              <a:t>Allegato A del DPR 15.03.2010, n. 89 – I nuovi licei</a:t>
            </a:r>
          </a:p>
          <a:p>
            <a:pPr marL="457200" indent="-457200"/>
            <a:endParaRPr lang="it-IT" sz="2400">
              <a:latin typeface="Perpetua" pitchFamily="18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539407-3968-4563-B57D-A1A86918FE74}" type="slidenum">
              <a:rPr lang="it-IT"/>
              <a:pPr>
                <a:defRPr/>
              </a:pPr>
              <a:t>23</a:t>
            </a:fld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-7938" y="44450"/>
            <a:ext cx="9144001" cy="6477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600" b="1" dirty="0"/>
              <a:t>4. Alcuni chiarimenti concettuali e lessicali di valutazione e di certificazione delle competenze</a:t>
            </a:r>
          </a:p>
        </p:txBody>
      </p:sp>
      <p:sp>
        <p:nvSpPr>
          <p:cNvPr id="5" name="Rettangolo 4"/>
          <p:cNvSpPr/>
          <p:nvPr/>
        </p:nvSpPr>
        <p:spPr>
          <a:xfrm>
            <a:off x="0" y="714375"/>
            <a:ext cx="9144000" cy="1222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7892" name="CasellaDiTesto 5"/>
          <p:cNvSpPr txBox="1">
            <a:spLocks noChangeArrowheads="1"/>
          </p:cNvSpPr>
          <p:nvPr/>
        </p:nvSpPr>
        <p:spPr bwMode="auto">
          <a:xfrm>
            <a:off x="34925" y="836613"/>
            <a:ext cx="9109075" cy="601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it-IT" sz="2400" b="1">
                <a:latin typeface="Perpetua" pitchFamily="18" charset="0"/>
                <a:sym typeface="Wingdings" pitchFamily="2" charset="2"/>
              </a:rPr>
              <a:t>Le parole chiave</a:t>
            </a:r>
          </a:p>
          <a:p>
            <a:pPr marL="457200" indent="-457200"/>
            <a:endParaRPr lang="it-IT" sz="800">
              <a:latin typeface="Perpetua" pitchFamily="18" charset="0"/>
              <a:sym typeface="Wingdings" pitchFamily="2" charset="2"/>
            </a:endParaRPr>
          </a:p>
          <a:p>
            <a:pPr marL="457200" indent="-457200"/>
            <a:r>
              <a:rPr lang="it-IT" sz="2000" b="1" i="1">
                <a:latin typeface="Perpetua" pitchFamily="18" charset="0"/>
                <a:sym typeface="Wingdings" pitchFamily="2" charset="2"/>
              </a:rPr>
              <a:t>Chiarimenti dei termini competenze e standard formativi</a:t>
            </a:r>
          </a:p>
          <a:p>
            <a:pPr marL="457200" indent="-457200">
              <a:spcAft>
                <a:spcPts val="600"/>
              </a:spcAft>
            </a:pPr>
            <a:r>
              <a:rPr lang="it-IT" sz="2000" i="1">
                <a:latin typeface="Perpetua" pitchFamily="18" charset="0"/>
                <a:sym typeface="Wingdings" pitchFamily="2" charset="2"/>
              </a:rPr>
              <a:t>Raccomandazione del Parlamento europeo e del Consiglio del 7 settembre 2006. Il Quadro europeo delle Qualifiche e dei Titoli contiene le seguenti definizioni</a:t>
            </a:r>
            <a:r>
              <a:rPr lang="it-IT" sz="2400" i="1">
                <a:latin typeface="Perpetua" pitchFamily="18" charset="0"/>
                <a:sym typeface="Wingdings" pitchFamily="2" charset="2"/>
              </a:rPr>
              <a:t>:</a:t>
            </a:r>
          </a:p>
          <a:p>
            <a:pPr marL="457200" indent="-457200"/>
            <a:r>
              <a:rPr lang="it-IT" sz="2400">
                <a:latin typeface="Perpetua" pitchFamily="18" charset="0"/>
                <a:sym typeface="Wingdings" pitchFamily="2" charset="2"/>
              </a:rPr>
              <a:t>* “</a:t>
            </a:r>
            <a:r>
              <a:rPr lang="it-IT" sz="2400" b="1">
                <a:latin typeface="Perpetua" pitchFamily="18" charset="0"/>
                <a:sym typeface="Wingdings" pitchFamily="2" charset="2"/>
              </a:rPr>
              <a:t>CONOSCENZE</a:t>
            </a:r>
            <a:r>
              <a:rPr lang="it-IT" sz="2400">
                <a:latin typeface="Perpetua" pitchFamily="18" charset="0"/>
                <a:sym typeface="Wingdings" pitchFamily="2" charset="2"/>
              </a:rPr>
              <a:t>”: </a:t>
            </a:r>
            <a:r>
              <a:rPr lang="it-IT" sz="2400" i="1">
                <a:latin typeface="Perpetua" pitchFamily="18" charset="0"/>
                <a:sym typeface="Wingdings" pitchFamily="2" charset="2"/>
              </a:rPr>
              <a:t>indicano il risultato dell’assimilazione di informazioni attraverso l’apprendimento. Le conoscenze sono l’insieme di fatti, principi, teorie e pratiche, relative a un settore di studio o di lavoro; le conoscenze sono descritte come teoriche e/o pratiche </a:t>
            </a:r>
          </a:p>
          <a:p>
            <a:pPr marL="457200" indent="-457200"/>
            <a:r>
              <a:rPr lang="it-IT" sz="2400">
                <a:latin typeface="Perpetua" pitchFamily="18" charset="0"/>
                <a:sym typeface="Wingdings" pitchFamily="2" charset="2"/>
              </a:rPr>
              <a:t>* “</a:t>
            </a:r>
            <a:r>
              <a:rPr lang="it-IT" sz="2400" b="1">
                <a:latin typeface="Perpetua" pitchFamily="18" charset="0"/>
                <a:sym typeface="Wingdings" pitchFamily="2" charset="2"/>
              </a:rPr>
              <a:t>ABILITÀ</a:t>
            </a:r>
            <a:r>
              <a:rPr lang="it-IT" sz="2400">
                <a:latin typeface="Perpetua" pitchFamily="18" charset="0"/>
                <a:sym typeface="Wingdings" pitchFamily="2" charset="2"/>
              </a:rPr>
              <a:t>”, </a:t>
            </a:r>
            <a:r>
              <a:rPr lang="it-IT" sz="2400" i="1">
                <a:latin typeface="Perpetua" pitchFamily="18" charset="0"/>
                <a:sym typeface="Wingdings" pitchFamily="2" charset="2"/>
              </a:rPr>
              <a:t>indicano le capacità di applicare conoscenze e di usare know-how per portare a termine compiti e risolvere problemi; le abilità sono descritte come cognitive (uso del pensiero logico, intuitivo e creativo) e pratiche (che implicano l’abilità manuale e l’uso di metodi, materiali, strumenti).</a:t>
            </a:r>
          </a:p>
          <a:p>
            <a:pPr marL="457200" indent="-457200"/>
            <a:r>
              <a:rPr lang="it-IT" sz="2400">
                <a:latin typeface="Perpetua" pitchFamily="18" charset="0"/>
                <a:sym typeface="Wingdings" pitchFamily="2" charset="2"/>
              </a:rPr>
              <a:t>* “</a:t>
            </a:r>
            <a:r>
              <a:rPr lang="it-IT" sz="2400" b="1">
                <a:latin typeface="Perpetua" pitchFamily="18" charset="0"/>
                <a:sym typeface="Wingdings" pitchFamily="2" charset="2"/>
              </a:rPr>
              <a:t>COMPETENZE</a:t>
            </a:r>
            <a:r>
              <a:rPr lang="it-IT" sz="2400">
                <a:latin typeface="Perpetua" pitchFamily="18" charset="0"/>
                <a:sym typeface="Wingdings" pitchFamily="2" charset="2"/>
              </a:rPr>
              <a:t>”: </a:t>
            </a:r>
            <a:r>
              <a:rPr lang="it-IT" sz="2400" i="1">
                <a:latin typeface="Perpetua" pitchFamily="18" charset="0"/>
                <a:sym typeface="Wingdings" pitchFamily="2" charset="2"/>
              </a:rPr>
              <a:t>indicano la comprovata capacità di usare conoscenze, abilità e capacità personali, sociali e/o metodologiche, in situazioni di lavoro o di studio e nello sviluppo professionale e/o personale; le competenze sono descritte in termine di responsabilità e autonomia.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25A4B9-92D5-4DA2-A01C-DAB1185BF7CE}" type="slidenum">
              <a:rPr lang="it-IT"/>
              <a:pPr>
                <a:defRPr/>
              </a:pPr>
              <a:t>24</a:t>
            </a:fld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-7938" y="44450"/>
            <a:ext cx="9144001" cy="6477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600" b="1" dirty="0">
                <a:solidFill>
                  <a:schemeClr val="tx1"/>
                </a:solidFill>
              </a:rPr>
              <a:t>Di competenze si può parlare in molti modi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34925" y="836613"/>
            <a:ext cx="9109075" cy="563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it-IT" sz="2400" dirty="0">
                <a:latin typeface="+mn-lt"/>
                <a:cs typeface="+mn-cs"/>
                <a:sym typeface="Wingdings"/>
              </a:rPr>
              <a:t>riferimenti culturali sul concetto di </a:t>
            </a:r>
            <a:r>
              <a:rPr lang="it-IT" sz="2400" b="1" cap="small" dirty="0">
                <a:latin typeface="+mn-lt"/>
                <a:cs typeface="+mn-cs"/>
                <a:sym typeface="Wingdings"/>
              </a:rPr>
              <a:t>competenza</a:t>
            </a:r>
          </a:p>
          <a:p>
            <a:pPr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è"/>
              <a:defRPr/>
            </a:pPr>
            <a:endParaRPr lang="it-IT" sz="2400" b="1" cap="small" dirty="0">
              <a:latin typeface="+mn-lt"/>
              <a:cs typeface="+mn-cs"/>
              <a:sym typeface="Wingdings"/>
            </a:endParaRPr>
          </a:p>
          <a:p>
            <a:pPr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t-IT" sz="2400" b="1" dirty="0" err="1">
                <a:latin typeface="+mn-lt"/>
                <a:cs typeface="+mn-cs"/>
                <a:sym typeface="Wingdings"/>
              </a:rPr>
              <a:t>Perrenoud</a:t>
            </a:r>
            <a:r>
              <a:rPr lang="it-IT" sz="2400" dirty="0">
                <a:latin typeface="+mn-lt"/>
                <a:cs typeface="+mn-cs"/>
                <a:sym typeface="Wingdings"/>
              </a:rPr>
              <a:t> (2000). “L’idea della competenza non afferma se non la preoccupazione di fare dei saperi scolastici strumenti per pensare e per agire, al lavoro e al di fuori di esso”</a:t>
            </a:r>
          </a:p>
          <a:p>
            <a:pPr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t-IT" sz="2400" b="1" dirty="0">
                <a:latin typeface="+mn-lt"/>
                <a:cs typeface="+mn-cs"/>
                <a:sym typeface="Wingdings"/>
              </a:rPr>
              <a:t>Bertagna</a:t>
            </a:r>
            <a:r>
              <a:rPr lang="it-IT" sz="2400" dirty="0">
                <a:latin typeface="+mn-lt"/>
                <a:cs typeface="+mn-cs"/>
                <a:sym typeface="Wingdings"/>
              </a:rPr>
              <a:t> (2001): “La competenza non si può ricavare da un’analisi della natura di un problema o di un compito e neppure dalle somme delle conoscenze e abilità possedute dal soggetto, perché è relativa alla relazione dinamica che il soggetto intrattiene con una situazione di apprendimento”</a:t>
            </a:r>
          </a:p>
          <a:p>
            <a:pPr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t-IT" sz="2400" b="1" dirty="0" err="1">
                <a:latin typeface="+mn-lt"/>
                <a:cs typeface="+mn-cs"/>
                <a:sym typeface="Wingdings"/>
              </a:rPr>
              <a:t>Laeng</a:t>
            </a:r>
            <a:r>
              <a:rPr lang="it-IT" sz="2400" dirty="0">
                <a:latin typeface="+mn-lt"/>
                <a:cs typeface="+mn-cs"/>
                <a:sym typeface="Wingdings"/>
              </a:rPr>
              <a:t> (2003): “Sicuro possesso di abilità non semplicemente ripetitive riferite ad un compito; è uno dei requisiti del pensiero maturo e della professionalità”</a:t>
            </a:r>
          </a:p>
          <a:p>
            <a:pPr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t-IT" sz="2400" b="1" dirty="0">
                <a:latin typeface="+mn-lt"/>
                <a:cs typeface="+mn-cs"/>
                <a:sym typeface="Wingdings"/>
              </a:rPr>
              <a:t>Damiano</a:t>
            </a:r>
            <a:r>
              <a:rPr lang="it-IT" sz="2400" dirty="0">
                <a:latin typeface="+mn-lt"/>
                <a:cs typeface="+mn-cs"/>
                <a:sym typeface="Wingdings"/>
              </a:rPr>
              <a:t> (2004): “La competenza inerisce al soggetto con un’intimità che fa del «saper fare» una espressione manifesta del «saper essere». </a:t>
            </a:r>
            <a:r>
              <a:rPr lang="it-IT" sz="2400" i="1" dirty="0">
                <a:latin typeface="+mn-lt"/>
                <a:cs typeface="+mn-cs"/>
                <a:sym typeface="Wingdings"/>
              </a:rPr>
              <a:t>Piuttosto che avere una competenza, competenti si è</a:t>
            </a:r>
            <a:r>
              <a:rPr lang="it-IT" sz="2400" dirty="0">
                <a:latin typeface="+mn-lt"/>
                <a:cs typeface="+mn-cs"/>
                <a:sym typeface="Wingdings"/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57C8B-E1BE-49C5-B836-D3477C1CD321}" type="slidenum">
              <a:rPr lang="it-IT"/>
              <a:pPr>
                <a:defRPr/>
              </a:pPr>
              <a:t>25</a:t>
            </a:fld>
            <a:endParaRPr lang="it-IT"/>
          </a:p>
        </p:txBody>
      </p:sp>
      <p:sp>
        <p:nvSpPr>
          <p:cNvPr id="3993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92150"/>
            <a:ext cx="7772400" cy="639763"/>
          </a:xfrm>
        </p:spPr>
        <p:txBody>
          <a:bodyPr/>
          <a:lstStyle/>
          <a:p>
            <a:pPr eaLnBrk="1" hangingPunct="1"/>
            <a:r>
              <a:rPr lang="it-IT" sz="3200" b="1" smtClean="0">
                <a:latin typeface="Calibri" pitchFamily="34" charset="0"/>
              </a:rPr>
              <a:t>Componenti di una competenza</a:t>
            </a:r>
          </a:p>
        </p:txBody>
      </p:sp>
      <p:sp>
        <p:nvSpPr>
          <p:cNvPr id="39939" name="Rectangle 8"/>
          <p:cNvSpPr>
            <a:spLocks noChangeArrowheads="1"/>
          </p:cNvSpPr>
          <p:nvPr/>
        </p:nvSpPr>
        <p:spPr bwMode="auto">
          <a:xfrm>
            <a:off x="1187450" y="4508500"/>
            <a:ext cx="2663825" cy="914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/>
              <a:t>Disposizioni </a:t>
            </a:r>
          </a:p>
          <a:p>
            <a:pPr algn="ctr"/>
            <a:r>
              <a:rPr lang="it-IT"/>
              <a:t>interne stabili</a:t>
            </a:r>
          </a:p>
        </p:txBody>
      </p:sp>
      <p:sp>
        <p:nvSpPr>
          <p:cNvPr id="39940" name="Rectangle 6"/>
          <p:cNvSpPr>
            <a:spLocks noChangeArrowheads="1"/>
          </p:cNvSpPr>
          <p:nvPr/>
        </p:nvSpPr>
        <p:spPr bwMode="auto">
          <a:xfrm>
            <a:off x="1116013" y="2997200"/>
            <a:ext cx="2663825" cy="914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/>
              <a:t>Abilità o</a:t>
            </a:r>
          </a:p>
          <a:p>
            <a:pPr algn="ctr"/>
            <a:r>
              <a:rPr lang="it-IT"/>
              <a:t>conoscenze procedurali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1116013" y="1484313"/>
            <a:ext cx="2736850" cy="914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/>
              <a:t>Conoscenze concettuali </a:t>
            </a:r>
          </a:p>
          <a:p>
            <a:pPr algn="ctr"/>
            <a:r>
              <a:rPr lang="it-IT"/>
              <a:t>o dichiarative</a:t>
            </a:r>
          </a:p>
        </p:txBody>
      </p:sp>
      <p:sp>
        <p:nvSpPr>
          <p:cNvPr id="39942" name="Rectangle 9"/>
          <p:cNvSpPr>
            <a:spLocks noChangeArrowheads="1"/>
          </p:cNvSpPr>
          <p:nvPr/>
        </p:nvSpPr>
        <p:spPr bwMode="auto">
          <a:xfrm>
            <a:off x="4140200" y="1484313"/>
            <a:ext cx="4535488" cy="38893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/>
              <a:t>Sia le </a:t>
            </a:r>
            <a:r>
              <a:rPr lang="it-IT" i="1"/>
              <a:t>conoscenze dichiarative </a:t>
            </a:r>
          </a:p>
          <a:p>
            <a:pPr algn="ctr"/>
            <a:r>
              <a:rPr lang="it-IT"/>
              <a:t>(sapere che: fatti, concetti e teorie), </a:t>
            </a:r>
          </a:p>
          <a:p>
            <a:pPr algn="ctr"/>
            <a:r>
              <a:rPr lang="it-IT"/>
              <a:t>sia le </a:t>
            </a:r>
            <a:r>
              <a:rPr lang="it-IT" i="1"/>
              <a:t>conoscenze procedurali</a:t>
            </a:r>
          </a:p>
          <a:p>
            <a:pPr algn="ctr"/>
            <a:r>
              <a:rPr lang="it-IT"/>
              <a:t>(saper come, essere abile), </a:t>
            </a:r>
          </a:p>
          <a:p>
            <a:pPr algn="ctr"/>
            <a:r>
              <a:rPr lang="it-IT"/>
              <a:t>sia le </a:t>
            </a:r>
            <a:r>
              <a:rPr lang="it-IT" i="1"/>
              <a:t>disposizioni stabili</a:t>
            </a:r>
          </a:p>
          <a:p>
            <a:pPr algn="ctr"/>
            <a:r>
              <a:rPr lang="it-IT"/>
              <a:t>(atteggiamenti, significati, valori)</a:t>
            </a:r>
          </a:p>
          <a:p>
            <a:pPr algn="ctr"/>
            <a:r>
              <a:rPr lang="it-IT"/>
              <a:t>vanno acquisiti in maniera  </a:t>
            </a:r>
          </a:p>
          <a:p>
            <a:pPr algn="ctr"/>
            <a:r>
              <a:rPr lang="it-IT" b="1"/>
              <a:t>significativa</a:t>
            </a:r>
            <a:r>
              <a:rPr lang="it-IT"/>
              <a:t>, </a:t>
            </a:r>
            <a:r>
              <a:rPr lang="it-IT" b="1"/>
              <a:t>stabile</a:t>
            </a:r>
            <a:r>
              <a:rPr lang="it-IT"/>
              <a:t> e </a:t>
            </a:r>
            <a:r>
              <a:rPr lang="it-IT" b="1"/>
              <a:t>fruibile 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6300788" y="5741988"/>
            <a:ext cx="2309812" cy="639762"/>
          </a:xfrm>
          <a:prstGeom prst="rect">
            <a:avLst/>
          </a:prstGeom>
        </p:spPr>
        <p:txBody>
          <a:bodyPr bIns="9144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M. </a:t>
            </a:r>
            <a:r>
              <a:rPr lang="it-IT" sz="2400" b="1" dirty="0" err="1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Pellerey</a:t>
            </a:r>
            <a:endParaRPr lang="it-IT" sz="2400" b="1" dirty="0">
              <a:solidFill>
                <a:schemeClr val="tx2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831957-E8E7-4777-BFE0-5A386E01F504}" type="slidenum">
              <a:rPr lang="it-IT"/>
              <a:pPr>
                <a:defRPr/>
              </a:pPr>
              <a:t>26</a:t>
            </a:fld>
            <a:endParaRPr lang="it-IT"/>
          </a:p>
        </p:txBody>
      </p:sp>
      <p:sp>
        <p:nvSpPr>
          <p:cNvPr id="40962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134350" cy="1524000"/>
          </a:xfrm>
        </p:spPr>
        <p:txBody>
          <a:bodyPr/>
          <a:lstStyle/>
          <a:p>
            <a:pPr algn="ctr" eaLnBrk="1" hangingPunct="1"/>
            <a:r>
              <a:rPr lang="it-IT" sz="2000" b="1" i="1" smtClean="0">
                <a:solidFill>
                  <a:schemeClr val="tx1"/>
                </a:solidFill>
              </a:rPr>
              <a:t>Prescrizione stretta			                         Prescrizione     								aperta</a:t>
            </a:r>
            <a:r>
              <a:rPr lang="it-IT" sz="2000" smtClean="0">
                <a:solidFill>
                  <a:schemeClr val="tx1"/>
                </a:solidFill>
              </a:rPr>
              <a:t/>
            </a:r>
            <a:br>
              <a:rPr lang="it-IT" sz="2000" smtClean="0">
                <a:solidFill>
                  <a:schemeClr val="tx1"/>
                </a:solidFill>
              </a:rPr>
            </a:br>
            <a:r>
              <a:rPr lang="it-IT" sz="2000" smtClean="0">
                <a:solidFill>
                  <a:schemeClr val="tx1"/>
                </a:solidFill>
              </a:rPr>
              <a:t/>
            </a:r>
            <a:br>
              <a:rPr lang="it-IT" sz="2000" smtClean="0">
                <a:solidFill>
                  <a:schemeClr val="tx1"/>
                </a:solidFill>
              </a:rPr>
            </a:br>
            <a:r>
              <a:rPr lang="it-IT" sz="2000" i="1" smtClean="0">
                <a:solidFill>
                  <a:schemeClr val="tx1"/>
                </a:solidFill>
              </a:rPr>
              <a:t>cursori in movimento</a:t>
            </a:r>
            <a:r>
              <a:rPr lang="it-IT" sz="200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125413" y="1341438"/>
            <a:ext cx="2574925" cy="391636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latin typeface="+mn-lt"/>
                <a:cs typeface="+mn-cs"/>
              </a:rPr>
              <a:t>Esecuzione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latin typeface="+mn-lt"/>
                <a:cs typeface="+mn-cs"/>
              </a:rPr>
              <a:t>di operazioni prescritte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0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latin typeface="+mn-lt"/>
                <a:cs typeface="+mn-cs"/>
              </a:rPr>
              <a:t>Esigenze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latin typeface="+mn-lt"/>
                <a:cs typeface="+mn-cs"/>
              </a:rPr>
              <a:t>unidimensionali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0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latin typeface="+mn-lt"/>
                <a:cs typeface="+mn-cs"/>
              </a:rPr>
              <a:t>Semplicità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0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latin typeface="+mn-lt"/>
                <a:cs typeface="+mn-cs"/>
              </a:rPr>
              <a:t>Ripetizione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000" i="1" dirty="0">
              <a:latin typeface="+mn-lt"/>
              <a:cs typeface="+mn-cs"/>
            </a:endParaRPr>
          </a:p>
        </p:txBody>
      </p:sp>
      <p:sp>
        <p:nvSpPr>
          <p:cNvPr id="40964" name="Line 7"/>
          <p:cNvSpPr>
            <a:spLocks noChangeShapeType="1"/>
          </p:cNvSpPr>
          <p:nvPr/>
        </p:nvSpPr>
        <p:spPr bwMode="auto">
          <a:xfrm>
            <a:off x="2700338" y="3284538"/>
            <a:ext cx="35274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t-IT"/>
          </a:p>
        </p:txBody>
      </p:sp>
      <p:sp>
        <p:nvSpPr>
          <p:cNvPr id="40965" name="Line 8"/>
          <p:cNvSpPr>
            <a:spLocks noChangeShapeType="1"/>
          </p:cNvSpPr>
          <p:nvPr/>
        </p:nvSpPr>
        <p:spPr bwMode="auto">
          <a:xfrm>
            <a:off x="2700338" y="2420938"/>
            <a:ext cx="0" cy="23034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t-IT"/>
          </a:p>
        </p:txBody>
      </p:sp>
      <p:sp>
        <p:nvSpPr>
          <p:cNvPr id="40966" name="Line 9"/>
          <p:cNvSpPr>
            <a:spLocks noChangeShapeType="1"/>
          </p:cNvSpPr>
          <p:nvPr/>
        </p:nvSpPr>
        <p:spPr bwMode="auto">
          <a:xfrm>
            <a:off x="6227763" y="2492375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t-IT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6227763" y="1412875"/>
            <a:ext cx="2520950" cy="39211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latin typeface="+mn-lt"/>
                <a:cs typeface="+mn-cs"/>
              </a:rPr>
              <a:t>Iniziativa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8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latin typeface="+mn-lt"/>
                <a:cs typeface="+mn-cs"/>
              </a:rPr>
              <a:t>Esigenze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latin typeface="+mn-lt"/>
                <a:cs typeface="+mn-cs"/>
              </a:rPr>
              <a:t>pluridimensionali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8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latin typeface="+mn-lt"/>
                <a:cs typeface="+mn-cs"/>
              </a:rPr>
              <a:t>Innovazione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8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latin typeface="+mn-lt"/>
                <a:cs typeface="+mn-cs"/>
              </a:rPr>
              <a:t>Complessità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8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latin typeface="+mn-lt"/>
                <a:cs typeface="+mn-cs"/>
              </a:rPr>
              <a:t>Qualità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000" i="1" dirty="0">
              <a:latin typeface="+mn-lt"/>
              <a:cs typeface="+mn-cs"/>
            </a:endParaRPr>
          </a:p>
        </p:txBody>
      </p:sp>
      <p:sp>
        <p:nvSpPr>
          <p:cNvPr id="40968" name="Line 17"/>
          <p:cNvSpPr>
            <a:spLocks noChangeShapeType="1"/>
          </p:cNvSpPr>
          <p:nvPr/>
        </p:nvSpPr>
        <p:spPr bwMode="auto">
          <a:xfrm flipV="1">
            <a:off x="3348038" y="3429000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t-IT"/>
          </a:p>
        </p:txBody>
      </p:sp>
      <p:sp>
        <p:nvSpPr>
          <p:cNvPr id="40969" name="Line 19"/>
          <p:cNvSpPr>
            <a:spLocks noChangeShapeType="1"/>
          </p:cNvSpPr>
          <p:nvPr/>
        </p:nvSpPr>
        <p:spPr bwMode="auto">
          <a:xfrm flipV="1">
            <a:off x="5364163" y="34290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t-IT"/>
          </a:p>
        </p:txBody>
      </p:sp>
      <p:sp>
        <p:nvSpPr>
          <p:cNvPr id="40970" name="Line 20"/>
          <p:cNvSpPr>
            <a:spLocks noChangeShapeType="1"/>
          </p:cNvSpPr>
          <p:nvPr/>
        </p:nvSpPr>
        <p:spPr bwMode="auto">
          <a:xfrm>
            <a:off x="3132138" y="31416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t-IT"/>
          </a:p>
        </p:txBody>
      </p:sp>
      <p:sp>
        <p:nvSpPr>
          <p:cNvPr id="40971" name="Line 21"/>
          <p:cNvSpPr>
            <a:spLocks noChangeShapeType="1"/>
          </p:cNvSpPr>
          <p:nvPr/>
        </p:nvSpPr>
        <p:spPr bwMode="auto">
          <a:xfrm>
            <a:off x="3563938" y="31416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t-IT"/>
          </a:p>
        </p:txBody>
      </p:sp>
      <p:sp>
        <p:nvSpPr>
          <p:cNvPr id="40972" name="Line 22"/>
          <p:cNvSpPr>
            <a:spLocks noChangeShapeType="1"/>
          </p:cNvSpPr>
          <p:nvPr/>
        </p:nvSpPr>
        <p:spPr bwMode="auto">
          <a:xfrm>
            <a:off x="5148263" y="3141663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t-IT"/>
          </a:p>
        </p:txBody>
      </p:sp>
      <p:sp>
        <p:nvSpPr>
          <p:cNvPr id="40973" name="Line 24"/>
          <p:cNvSpPr>
            <a:spLocks noChangeShapeType="1"/>
          </p:cNvSpPr>
          <p:nvPr/>
        </p:nvSpPr>
        <p:spPr bwMode="auto">
          <a:xfrm>
            <a:off x="5651500" y="3141663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t-IT"/>
          </a:p>
        </p:txBody>
      </p:sp>
      <p:sp>
        <p:nvSpPr>
          <p:cNvPr id="40974" name="Line 25"/>
          <p:cNvSpPr>
            <a:spLocks noChangeShapeType="1"/>
          </p:cNvSpPr>
          <p:nvPr/>
        </p:nvSpPr>
        <p:spPr bwMode="auto">
          <a:xfrm flipH="1">
            <a:off x="2916238" y="2133600"/>
            <a:ext cx="1584325" cy="93503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t-IT"/>
          </a:p>
        </p:txBody>
      </p:sp>
      <p:sp>
        <p:nvSpPr>
          <p:cNvPr id="40975" name="Line 26"/>
          <p:cNvSpPr>
            <a:spLocks noChangeShapeType="1"/>
          </p:cNvSpPr>
          <p:nvPr/>
        </p:nvSpPr>
        <p:spPr bwMode="auto">
          <a:xfrm>
            <a:off x="4500563" y="2133600"/>
            <a:ext cx="1439862" cy="10080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t-IT"/>
          </a:p>
        </p:txBody>
      </p:sp>
      <p:sp>
        <p:nvSpPr>
          <p:cNvPr id="40976" name="Line 27"/>
          <p:cNvSpPr>
            <a:spLocks noChangeShapeType="1"/>
          </p:cNvSpPr>
          <p:nvPr/>
        </p:nvSpPr>
        <p:spPr bwMode="auto">
          <a:xfrm flipH="1">
            <a:off x="3708400" y="2133600"/>
            <a:ext cx="792163" cy="93503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t-IT"/>
          </a:p>
        </p:txBody>
      </p:sp>
      <p:sp>
        <p:nvSpPr>
          <p:cNvPr id="40977" name="Line 28"/>
          <p:cNvSpPr>
            <a:spLocks noChangeShapeType="1"/>
          </p:cNvSpPr>
          <p:nvPr/>
        </p:nvSpPr>
        <p:spPr bwMode="auto">
          <a:xfrm>
            <a:off x="4500563" y="2133600"/>
            <a:ext cx="503237" cy="10080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t-IT"/>
          </a:p>
        </p:txBody>
      </p:sp>
      <p:sp>
        <p:nvSpPr>
          <p:cNvPr id="40978" name="Rectangle 31"/>
          <p:cNvSpPr>
            <a:spLocks noChangeArrowheads="1"/>
          </p:cNvSpPr>
          <p:nvPr/>
        </p:nvSpPr>
        <p:spPr bwMode="auto">
          <a:xfrm>
            <a:off x="2339975" y="4868863"/>
            <a:ext cx="50403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>
                <a:latin typeface="Perpetua" pitchFamily="18" charset="0"/>
              </a:rPr>
              <a:t>SAPER  FARE	              SAPER  AGIRE</a:t>
            </a:r>
            <a:endParaRPr lang="it-IT">
              <a:latin typeface="Perpetua" pitchFamily="18" charset="0"/>
            </a:endParaRPr>
          </a:p>
          <a:p>
            <a:r>
              <a:rPr lang="it-IT" b="1" i="1">
                <a:latin typeface="Perpetua" pitchFamily="18" charset="0"/>
              </a:rPr>
              <a:t>    (eseguire una	               (gestire situazioni</a:t>
            </a:r>
            <a:r>
              <a:rPr lang="it-IT">
                <a:latin typeface="Perpetua" pitchFamily="18" charset="0"/>
              </a:rPr>
              <a:t>	                 </a:t>
            </a:r>
          </a:p>
          <a:p>
            <a:r>
              <a:rPr lang="it-IT" b="1" i="1">
                <a:latin typeface="Perpetua" pitchFamily="18" charset="0"/>
              </a:rPr>
              <a:t>operazione prescritta)      complesse ed impreviste;	                           reagire alle cose insolite)</a:t>
            </a:r>
          </a:p>
        </p:txBody>
      </p:sp>
      <p:sp>
        <p:nvSpPr>
          <p:cNvPr id="19" name="Rectangle 4"/>
          <p:cNvSpPr txBox="1">
            <a:spLocks noChangeArrowheads="1"/>
          </p:cNvSpPr>
          <p:nvPr/>
        </p:nvSpPr>
        <p:spPr>
          <a:xfrm>
            <a:off x="6300788" y="5741988"/>
            <a:ext cx="2309812" cy="639762"/>
          </a:xfrm>
          <a:prstGeom prst="rect">
            <a:avLst/>
          </a:prstGeom>
        </p:spPr>
        <p:txBody>
          <a:bodyPr bIns="91440" anchor="b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Le Boterf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23FF3A-7A91-49B0-8FB3-64ED31A281CA}" type="slidenum">
              <a:rPr lang="it-IT"/>
              <a:pPr>
                <a:defRPr/>
              </a:pPr>
              <a:t>27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34925" y="333375"/>
            <a:ext cx="9109075" cy="6370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è"/>
              <a:defRPr/>
            </a:pPr>
            <a:r>
              <a:rPr lang="it-IT" sz="2400" dirty="0">
                <a:latin typeface="+mn-lt"/>
                <a:cs typeface="+mn-cs"/>
                <a:sym typeface="Wingdings"/>
              </a:rPr>
              <a:t>I documenti internazionali</a:t>
            </a:r>
            <a:endParaRPr lang="it-IT" sz="2400" b="1" cap="small" dirty="0">
              <a:latin typeface="+mn-lt"/>
              <a:cs typeface="+mn-cs"/>
              <a:sym typeface="Wingdings"/>
            </a:endParaRPr>
          </a:p>
          <a:p>
            <a:pPr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è"/>
              <a:defRPr/>
            </a:pPr>
            <a:endParaRPr lang="it-IT" sz="2400" b="1" cap="small" dirty="0">
              <a:latin typeface="+mn-lt"/>
              <a:cs typeface="+mn-cs"/>
              <a:sym typeface="Wingdings"/>
            </a:endParaRPr>
          </a:p>
          <a:p>
            <a:pPr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t-IT" sz="2400" b="1" dirty="0">
                <a:latin typeface="+mn-lt"/>
                <a:cs typeface="+mn-cs"/>
                <a:sym typeface="Wingdings"/>
              </a:rPr>
              <a:t>OCSE</a:t>
            </a:r>
            <a:r>
              <a:rPr lang="it-IT" sz="2400" dirty="0">
                <a:latin typeface="+mn-lt"/>
                <a:cs typeface="+mn-cs"/>
                <a:sym typeface="Wingdings"/>
              </a:rPr>
              <a:t> (2003): </a:t>
            </a:r>
            <a:r>
              <a:rPr lang="it-IT" sz="2400" dirty="0" err="1">
                <a:latin typeface="+mn-lt"/>
                <a:cs typeface="+mn-cs"/>
                <a:sym typeface="Wingdings"/>
              </a:rPr>
              <a:t>DeSeCo</a:t>
            </a:r>
            <a:endParaRPr lang="it-IT" sz="2400" dirty="0">
              <a:latin typeface="+mn-lt"/>
              <a:cs typeface="+mn-cs"/>
              <a:sym typeface="Wingdings"/>
            </a:endParaRPr>
          </a:p>
          <a:p>
            <a:pPr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latin typeface="+mn-lt"/>
                <a:cs typeface="+mn-cs"/>
                <a:sym typeface="Wingdings"/>
              </a:rPr>
              <a:t>       concepisce le competenze chiave “come competenze individuali che contribuiscono a una vita realizzata e al buon funzionamento della società, elementi essenziali in diversi ambiti della vita e importanti per tutti gli individui. Coerentemente con il concetto ampio di “competenze, ogni competenza chiave è una combinazione di capacità cognitive, atteggiamenti, motivazione ed emozione e altri componenti sociali correlate”</a:t>
            </a:r>
          </a:p>
          <a:p>
            <a:pPr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t-IT" sz="2400" b="1" dirty="0">
                <a:latin typeface="+mn-lt"/>
                <a:cs typeface="+mn-cs"/>
                <a:sym typeface="Wingdings"/>
              </a:rPr>
              <a:t>Raccomandazione Parlamento Europeo </a:t>
            </a:r>
            <a:r>
              <a:rPr lang="it-IT" sz="2400" dirty="0">
                <a:latin typeface="+mn-lt"/>
                <a:cs typeface="+mn-cs"/>
                <a:sym typeface="Wingdings"/>
              </a:rPr>
              <a:t>(2006): La competenza è “una combinazione di conoscenze, abilità e attitudini adeguate per affrontare una situazione particolare”</a:t>
            </a:r>
          </a:p>
          <a:p>
            <a:pPr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t-IT" sz="2400" b="1" dirty="0">
                <a:latin typeface="+mn-lt"/>
                <a:cs typeface="+mn-cs"/>
                <a:sym typeface="Wingdings"/>
              </a:rPr>
              <a:t>EQF</a:t>
            </a:r>
            <a:r>
              <a:rPr lang="it-IT" sz="2400" dirty="0">
                <a:latin typeface="+mn-lt"/>
                <a:cs typeface="+mn-cs"/>
                <a:sym typeface="Wingdings"/>
              </a:rPr>
              <a:t> (2008): Le competenze “indicano la comprovata capacità di usare conoscenze, abilità e capacità personali e sociali e/o metodologiche e nello sviluppo professionale e/o personale. Nel contesto del Quadro Europeo delle Qualifiche le competenze sono descritte in termine di responsabilità e autonomia”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BB66CE-D9F7-4AD9-854B-A014278910B4}" type="slidenum">
              <a:rPr lang="it-IT"/>
              <a:pPr>
                <a:defRPr/>
              </a:pPr>
              <a:t>28</a:t>
            </a:fld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-7938" y="44450"/>
            <a:ext cx="9144001" cy="79216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600" b="1" dirty="0"/>
              <a:t>5. Proposte metodologiche per l’elaborazione del curricolo verticale in un istituto comprensivo</a:t>
            </a:r>
          </a:p>
        </p:txBody>
      </p:sp>
      <p:sp>
        <p:nvSpPr>
          <p:cNvPr id="5" name="Rettangolo 4"/>
          <p:cNvSpPr/>
          <p:nvPr/>
        </p:nvSpPr>
        <p:spPr>
          <a:xfrm>
            <a:off x="0" y="836613"/>
            <a:ext cx="9144000" cy="1222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43012" name="CasellaDiTesto 5"/>
          <p:cNvSpPr txBox="1">
            <a:spLocks noChangeArrowheads="1"/>
          </p:cNvSpPr>
          <p:nvPr/>
        </p:nvSpPr>
        <p:spPr bwMode="auto">
          <a:xfrm>
            <a:off x="34925" y="981075"/>
            <a:ext cx="91090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457200"/>
            <a:endParaRPr lang="it-IT" sz="2400">
              <a:latin typeface="Perpetua" pitchFamily="18" charset="0"/>
              <a:sym typeface="Wingdings" pitchFamily="2" charset="2"/>
            </a:endParaRPr>
          </a:p>
          <a:p>
            <a:pPr indent="-457200">
              <a:buFont typeface="Arial" charset="0"/>
              <a:buChar char="•"/>
            </a:pPr>
            <a:r>
              <a:rPr lang="it-IT" sz="2400">
                <a:latin typeface="Perpetua" pitchFamily="18" charset="0"/>
                <a:sym typeface="Wingdings" pitchFamily="2" charset="2"/>
              </a:rPr>
              <a:t>L’attivazione dei </a:t>
            </a:r>
            <a:r>
              <a:rPr lang="it-IT" sz="2400" b="1">
                <a:latin typeface="Perpetua" pitchFamily="18" charset="0"/>
                <a:sym typeface="Wingdings" pitchFamily="2" charset="2"/>
              </a:rPr>
              <a:t>dipartimenti disciplinari</a:t>
            </a:r>
            <a:r>
              <a:rPr lang="it-IT" sz="2400">
                <a:latin typeface="Perpetua" pitchFamily="18" charset="0"/>
                <a:sym typeface="Wingdings" pitchFamily="2" charset="2"/>
              </a:rPr>
              <a:t> (aree e/o assi culturali)</a:t>
            </a:r>
          </a:p>
          <a:p>
            <a:pPr indent="-457200"/>
            <a:endParaRPr lang="it-IT" sz="2400">
              <a:latin typeface="Perpetua" pitchFamily="18" charset="0"/>
              <a:sym typeface="Wingdings" pitchFamily="2" charset="2"/>
            </a:endParaRPr>
          </a:p>
          <a:p>
            <a:pPr indent="-457200"/>
            <a:r>
              <a:rPr lang="it-IT" sz="2400">
                <a:latin typeface="Perpetua" pitchFamily="18" charset="0"/>
                <a:sym typeface="Wingdings" pitchFamily="2" charset="2"/>
              </a:rPr>
              <a:t>	- che cos’è un dipartimento disciplinare</a:t>
            </a:r>
          </a:p>
          <a:p>
            <a:pPr indent="-457200"/>
            <a:endParaRPr lang="it-IT" sz="2400">
              <a:latin typeface="Perpetua" pitchFamily="18" charset="0"/>
              <a:sym typeface="Wingdings" pitchFamily="2" charset="2"/>
            </a:endParaRPr>
          </a:p>
          <a:p>
            <a:pPr indent="-457200"/>
            <a:r>
              <a:rPr lang="it-IT" sz="2400">
                <a:latin typeface="Perpetua" pitchFamily="18" charset="0"/>
                <a:sym typeface="Wingdings" pitchFamily="2" charset="2"/>
              </a:rPr>
              <a:t>	- quali sono i compiti dei Dipartimenti Disciplinari?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8149D5-3015-4E0B-ADB1-FB37E10DF8D0}" type="slidenum">
              <a:rPr lang="it-IT"/>
              <a:pPr>
                <a:defRPr/>
              </a:pPr>
              <a:t>29</a:t>
            </a:fld>
            <a:endParaRPr lang="it-IT"/>
          </a:p>
        </p:txBody>
      </p:sp>
      <p:sp>
        <p:nvSpPr>
          <p:cNvPr id="44034" name="CasellaDiTesto 3"/>
          <p:cNvSpPr txBox="1">
            <a:spLocks noChangeArrowheads="1"/>
          </p:cNvSpPr>
          <p:nvPr/>
        </p:nvSpPr>
        <p:spPr bwMode="auto">
          <a:xfrm>
            <a:off x="34925" y="633413"/>
            <a:ext cx="910907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457200"/>
            <a:r>
              <a:rPr lang="it-IT" sz="2400">
                <a:latin typeface="Perpetua" pitchFamily="18" charset="0"/>
                <a:sym typeface="Wingdings" pitchFamily="2" charset="2"/>
              </a:rPr>
              <a:t>Con il termine </a:t>
            </a:r>
            <a:r>
              <a:rPr lang="it-IT" sz="2400" b="1">
                <a:latin typeface="Perpetua" pitchFamily="18" charset="0"/>
                <a:sym typeface="Wingdings" pitchFamily="2" charset="2"/>
              </a:rPr>
              <a:t>DIPARTIMENTO DISCIPLINARE </a:t>
            </a:r>
            <a:r>
              <a:rPr lang="it-IT" sz="2400">
                <a:latin typeface="Perpetua" pitchFamily="18" charset="0"/>
                <a:sym typeface="Wingdings" pitchFamily="2" charset="2"/>
              </a:rPr>
              <a:t>si indica l’organismo formato dai </a:t>
            </a:r>
            <a:r>
              <a:rPr lang="it-IT" sz="2400" b="1">
                <a:latin typeface="Perpetua" pitchFamily="18" charset="0"/>
                <a:sym typeface="Wingdings" pitchFamily="2" charset="2"/>
              </a:rPr>
              <a:t>docenti di una medesima disciplina o di un’area disciplinare</a:t>
            </a:r>
            <a:r>
              <a:rPr lang="it-IT" sz="2400">
                <a:latin typeface="Perpetua" pitchFamily="18" charset="0"/>
                <a:sym typeface="Wingdings" pitchFamily="2" charset="2"/>
              </a:rPr>
              <a:t>, che ha il compito di:</a:t>
            </a:r>
          </a:p>
          <a:p>
            <a:pPr indent="-457200"/>
            <a:endParaRPr lang="it-IT" sz="2400">
              <a:latin typeface="Perpetua" pitchFamily="18" charset="0"/>
              <a:sym typeface="Wingdings" pitchFamily="2" charset="2"/>
            </a:endParaRPr>
          </a:p>
          <a:p>
            <a:pPr indent="-457200">
              <a:buFont typeface="Perpetua" pitchFamily="18" charset="0"/>
              <a:buChar char="–"/>
            </a:pPr>
            <a:r>
              <a:rPr lang="it-IT" sz="2400">
                <a:latin typeface="Perpetua" pitchFamily="18" charset="0"/>
                <a:sym typeface="Wingdings" pitchFamily="2" charset="2"/>
              </a:rPr>
              <a:t>CONCORDARE </a:t>
            </a:r>
            <a:r>
              <a:rPr lang="it-IT" sz="2400" b="1">
                <a:latin typeface="Perpetua" pitchFamily="18" charset="0"/>
                <a:sym typeface="Wingdings" pitchFamily="2" charset="2"/>
              </a:rPr>
              <a:t>scelte comuni </a:t>
            </a:r>
            <a:r>
              <a:rPr lang="it-IT" sz="2400">
                <a:latin typeface="Perpetua" pitchFamily="18" charset="0"/>
                <a:sym typeface="Wingdings" pitchFamily="2" charset="2"/>
              </a:rPr>
              <a:t>circa il valore formativo e le scelte didattico-metodologiche di un preciso sapere disciplinare</a:t>
            </a:r>
          </a:p>
          <a:p>
            <a:pPr indent="-457200"/>
            <a:endParaRPr lang="it-IT" sz="2400">
              <a:latin typeface="Perpetua" pitchFamily="18" charset="0"/>
              <a:sym typeface="Wingdings" pitchFamily="2" charset="2"/>
            </a:endParaRPr>
          </a:p>
          <a:p>
            <a:pPr indent="-457200">
              <a:buFont typeface="Perpetua" pitchFamily="18" charset="0"/>
              <a:buChar char="–"/>
            </a:pPr>
            <a:r>
              <a:rPr lang="it-IT" sz="2400">
                <a:latin typeface="Perpetua" pitchFamily="18" charset="0"/>
                <a:sym typeface="Wingdings" pitchFamily="2" charset="2"/>
              </a:rPr>
              <a:t>COMUNICARE ai docenti le iniziative proposte da Enti esterni, Associazioni, dal MIUR, da altre Istituzioni, </a:t>
            </a:r>
          </a:p>
          <a:p>
            <a:pPr indent="-457200"/>
            <a:endParaRPr lang="it-IT" sz="2400">
              <a:latin typeface="Perpetua" pitchFamily="18" charset="0"/>
              <a:sym typeface="Wingdings" pitchFamily="2" charset="2"/>
            </a:endParaRPr>
          </a:p>
          <a:p>
            <a:pPr indent="-457200">
              <a:buFont typeface="Perpetua" pitchFamily="18" charset="0"/>
              <a:buChar char="–"/>
            </a:pPr>
            <a:r>
              <a:rPr lang="it-IT" sz="2400">
                <a:latin typeface="Perpetua" pitchFamily="18" charset="0"/>
                <a:sym typeface="Wingdings" pitchFamily="2" charset="2"/>
              </a:rPr>
              <a:t>programmare attività di formazione e aggiornamento in servizio, acquisti finalizzati alle attività previste nel POF, stage, viaggi e uscite didattiche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4F9D5-DD02-47A5-B1EE-E1A6A18950C1}" type="slidenum">
              <a:rPr lang="it-IT"/>
              <a:pPr>
                <a:defRPr/>
              </a:pPr>
              <a:t>3</a:t>
            </a:fld>
            <a:endParaRPr lang="it-IT"/>
          </a:p>
        </p:txBody>
      </p:sp>
      <p:sp>
        <p:nvSpPr>
          <p:cNvPr id="17410" name="CasellaDiTesto 3"/>
          <p:cNvSpPr txBox="1">
            <a:spLocks noChangeArrowheads="1"/>
          </p:cNvSpPr>
          <p:nvPr/>
        </p:nvSpPr>
        <p:spPr bwMode="auto">
          <a:xfrm>
            <a:off x="0" y="828675"/>
            <a:ext cx="9144000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it-IT" sz="2800">
                <a:latin typeface="Perpetua" pitchFamily="18" charset="0"/>
              </a:rPr>
              <a:t>3. </a:t>
            </a:r>
            <a:r>
              <a:rPr lang="it-IT" sz="2800" b="1">
                <a:latin typeface="Perpetua" pitchFamily="18" charset="0"/>
              </a:rPr>
              <a:t>I presupposti culturali delle Indicazioni nazionali e le “ricadute” operative nelle scuole del 1° ciclo di istruzione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it-IT" sz="2800">
                <a:latin typeface="Perpetua" pitchFamily="18" charset="0"/>
              </a:rPr>
              <a:t> verso gli Istituti Comprensivi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it-IT" sz="2800">
                <a:latin typeface="Perpetua" pitchFamily="18" charset="0"/>
              </a:rPr>
              <a:t> il curricolo d’istituto verticale (competenze; traguardi; obiettivi di apprendimento)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it-IT" sz="2800">
                <a:latin typeface="Perpetua" pitchFamily="18" charset="0"/>
              </a:rPr>
              <a:t> il profilo dello studente al termine del primo ciclo di istruzione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it-IT" sz="2800">
                <a:latin typeface="Perpetua" pitchFamily="18" charset="0"/>
              </a:rPr>
              <a:t> le competenze disciplinari e le competenze per l’esercizio della cittadinanza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it-IT" sz="2800">
                <a:latin typeface="Perpetua" pitchFamily="18" charset="0"/>
              </a:rPr>
              <a:t> la valutazione degli apprendimenti formali, non formali e informali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it-IT" sz="2800">
                <a:latin typeface="Perpetua" pitchFamily="18" charset="0"/>
              </a:rPr>
              <a:t> la certificazione delle competenze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A29DE-07D9-42A9-8B92-2E32AB02713F}" type="slidenum">
              <a:rPr lang="it-IT"/>
              <a:pPr>
                <a:defRPr/>
              </a:pPr>
              <a:t>30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34925" y="347663"/>
            <a:ext cx="9109075" cy="581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400" dirty="0">
              <a:latin typeface="+mn-lt"/>
              <a:cs typeface="+mn-cs"/>
              <a:sym typeface="Wingdings"/>
            </a:endParaRPr>
          </a:p>
          <a:p>
            <a:pPr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latin typeface="+mn-lt"/>
                <a:cs typeface="+mn-cs"/>
                <a:sym typeface="Wingdings"/>
              </a:rPr>
              <a:t>Compiti dei dipartimenti disciplinari</a:t>
            </a:r>
          </a:p>
          <a:p>
            <a:pPr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400" dirty="0">
              <a:latin typeface="+mn-lt"/>
              <a:cs typeface="+mn-cs"/>
              <a:sym typeface="Wingdings"/>
            </a:endParaRPr>
          </a:p>
          <a:p>
            <a:pPr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t-IT" sz="2400" dirty="0">
                <a:latin typeface="+mn-lt"/>
                <a:cs typeface="+mn-cs"/>
                <a:sym typeface="Wingdings"/>
              </a:rPr>
              <a:t>Definizione del </a:t>
            </a:r>
            <a:r>
              <a:rPr lang="it-IT" sz="2400" b="1" cap="small" dirty="0">
                <a:latin typeface="+mn-lt"/>
                <a:cs typeface="+mn-cs"/>
                <a:sym typeface="Wingdings"/>
              </a:rPr>
              <a:t>valore formativo </a:t>
            </a:r>
            <a:r>
              <a:rPr lang="it-IT" sz="2400" dirty="0">
                <a:latin typeface="+mn-lt"/>
                <a:cs typeface="+mn-cs"/>
                <a:sym typeface="Wingdings"/>
              </a:rPr>
              <a:t>della disciplina</a:t>
            </a:r>
          </a:p>
          <a:p>
            <a:pPr indent="-457200" fontAlgn="auto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t-IT" sz="2400" dirty="0">
                <a:latin typeface="+mn-lt"/>
                <a:cs typeface="+mn-cs"/>
                <a:sym typeface="Wingdings"/>
              </a:rPr>
              <a:t>Definizione degli </a:t>
            </a:r>
            <a:r>
              <a:rPr lang="it-IT" sz="2400" b="1" cap="small" dirty="0">
                <a:latin typeface="+mn-lt"/>
                <a:cs typeface="+mn-cs"/>
                <a:sym typeface="Wingdings"/>
              </a:rPr>
              <a:t>standard minimi </a:t>
            </a:r>
            <a:r>
              <a:rPr lang="it-IT" sz="2400" dirty="0">
                <a:latin typeface="+mn-lt"/>
                <a:cs typeface="+mn-cs"/>
                <a:sym typeface="Wingdings"/>
              </a:rPr>
              <a:t>richiesti a livello di conoscenze e competenze</a:t>
            </a:r>
          </a:p>
          <a:p>
            <a:pPr indent="-457200" fontAlgn="auto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t-IT" sz="2400" dirty="0">
                <a:latin typeface="+mn-lt"/>
                <a:cs typeface="+mn-cs"/>
                <a:sym typeface="Wingdings"/>
              </a:rPr>
              <a:t>Definizione dei </a:t>
            </a:r>
            <a:r>
              <a:rPr lang="it-IT" sz="2400" b="1" cap="small" dirty="0">
                <a:latin typeface="+mn-lt"/>
                <a:cs typeface="+mn-cs"/>
                <a:sym typeface="Wingdings"/>
              </a:rPr>
              <a:t>contenuti imprescindibili della materia</a:t>
            </a:r>
            <a:r>
              <a:rPr lang="it-IT" sz="2400" dirty="0">
                <a:latin typeface="+mn-lt"/>
                <a:cs typeface="+mn-cs"/>
                <a:sym typeface="Wingdings"/>
              </a:rPr>
              <a:t>, da scandire all’interno del curriculum</a:t>
            </a:r>
          </a:p>
          <a:p>
            <a:pPr indent="-457200" fontAlgn="auto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t-IT" sz="2400" dirty="0">
                <a:latin typeface="+mn-lt"/>
                <a:cs typeface="+mn-cs"/>
                <a:sym typeface="Wingdings"/>
              </a:rPr>
              <a:t>Definizione </a:t>
            </a:r>
            <a:r>
              <a:rPr lang="it-IT" sz="2400" b="1" cap="small" dirty="0">
                <a:latin typeface="+mn-lt"/>
                <a:cs typeface="+mn-cs"/>
                <a:sym typeface="Wingdings"/>
              </a:rPr>
              <a:t>delle modalità attuative </a:t>
            </a:r>
            <a:r>
              <a:rPr lang="it-IT" sz="2400" dirty="0">
                <a:latin typeface="+mn-lt"/>
                <a:cs typeface="+mn-cs"/>
                <a:sym typeface="Wingdings"/>
              </a:rPr>
              <a:t>del piano di lavoro disciplinare</a:t>
            </a:r>
          </a:p>
          <a:p>
            <a:pPr indent="-457200" fontAlgn="auto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t-IT" sz="2400" dirty="0">
                <a:latin typeface="+mn-lt"/>
                <a:cs typeface="+mn-cs"/>
                <a:sym typeface="Wingdings"/>
              </a:rPr>
              <a:t>Eventuali riunioni di coordinamento per la </a:t>
            </a:r>
            <a:r>
              <a:rPr lang="it-IT" sz="2400" b="1" cap="small" dirty="0">
                <a:latin typeface="+mn-lt"/>
                <a:cs typeface="+mn-cs"/>
                <a:sym typeface="Wingdings"/>
              </a:rPr>
              <a:t>definizione di prove comuni</a:t>
            </a:r>
          </a:p>
          <a:p>
            <a:pPr indent="-457200" fontAlgn="auto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t-IT" sz="2400" b="1" cap="small" dirty="0">
                <a:latin typeface="+mn-lt"/>
                <a:cs typeface="+mn-cs"/>
                <a:sym typeface="Wingdings"/>
              </a:rPr>
              <a:t>Progettazione di interventi di recupero</a:t>
            </a:r>
          </a:p>
          <a:p>
            <a:pPr indent="-457200" fontAlgn="auto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t-IT" sz="2400" dirty="0">
                <a:latin typeface="+mn-lt"/>
                <a:cs typeface="+mn-cs"/>
                <a:sym typeface="Wingdings"/>
              </a:rPr>
              <a:t>Riunione di coordinamento per l’eventuale adozione di libri di testo comuni a più sezioni e acquisti materiale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6DF7C8-8671-47D8-A465-F4236CAA727F}" type="slidenum">
              <a:rPr lang="it-IT"/>
              <a:pPr>
                <a:defRPr/>
              </a:pPr>
              <a:t>31</a:t>
            </a:fld>
            <a:endParaRPr lang="it-IT"/>
          </a:p>
        </p:txBody>
      </p:sp>
      <p:sp>
        <p:nvSpPr>
          <p:cNvPr id="46082" name="CasellaDiTesto 3"/>
          <p:cNvSpPr txBox="1">
            <a:spLocks noChangeArrowheads="1"/>
          </p:cNvSpPr>
          <p:nvPr/>
        </p:nvSpPr>
        <p:spPr bwMode="auto">
          <a:xfrm>
            <a:off x="34925" y="44450"/>
            <a:ext cx="9109075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457200"/>
            <a:endParaRPr lang="it-IT" sz="2400">
              <a:latin typeface="Perpetua" pitchFamily="18" charset="0"/>
              <a:sym typeface="Wingdings" pitchFamily="2" charset="2"/>
            </a:endParaRPr>
          </a:p>
          <a:p>
            <a:pPr indent="-457200"/>
            <a:r>
              <a:rPr lang="it-IT" sz="2400" b="1">
                <a:latin typeface="Perpetua" pitchFamily="18" charset="0"/>
                <a:sym typeface="Wingdings" pitchFamily="2" charset="2"/>
              </a:rPr>
              <a:t>Il lavoro di ogni Dipartimento è finalizzato a studiare e costruire operativamente:</a:t>
            </a:r>
          </a:p>
          <a:p>
            <a:pPr indent="-457200"/>
            <a:endParaRPr lang="it-IT" sz="2400">
              <a:latin typeface="Perpetua" pitchFamily="18" charset="0"/>
              <a:sym typeface="Wingdings" pitchFamily="2" charset="2"/>
            </a:endParaRPr>
          </a:p>
          <a:p>
            <a:pPr indent="-457200">
              <a:buFont typeface="Wingdings" pitchFamily="2" charset="2"/>
              <a:buChar char="§"/>
            </a:pPr>
            <a:r>
              <a:rPr lang="it-IT" sz="2400">
                <a:latin typeface="Perpetua" pitchFamily="18" charset="0"/>
                <a:sym typeface="Wingdings" pitchFamily="2" charset="2"/>
              </a:rPr>
              <a:t>Il curricolo disciplinare dalla dimensione generale agli aspetti operativi, dell’insegnamento/apprendimento;</a:t>
            </a:r>
          </a:p>
          <a:p>
            <a:pPr indent="-457200">
              <a:buFont typeface="Wingdings" pitchFamily="2" charset="2"/>
              <a:buChar char="§"/>
            </a:pPr>
            <a:r>
              <a:rPr lang="it-IT" sz="2400">
                <a:latin typeface="Perpetua" pitchFamily="18" charset="0"/>
                <a:sym typeface="Wingdings" pitchFamily="2" charset="2"/>
              </a:rPr>
              <a:t>Analizzare e condividere i saperi essenziali, cioè i saperi fondamentali nella struttura della disciplina e contemporaneamente adeguati alle capacità cognitive degli alunni nelle diverse età;</a:t>
            </a:r>
          </a:p>
          <a:p>
            <a:pPr indent="-457200">
              <a:buFont typeface="Wingdings" pitchFamily="2" charset="2"/>
              <a:buChar char="§"/>
            </a:pPr>
            <a:r>
              <a:rPr lang="it-IT" sz="2400">
                <a:latin typeface="Perpetua" pitchFamily="18" charset="0"/>
                <a:sym typeface="Wingdings" pitchFamily="2" charset="2"/>
              </a:rPr>
              <a:t>Progettare percorsi operativi individuando le attività concretamente da realizzare con gli studenti sulla base dei bisogni impliciti ed espliciti;</a:t>
            </a:r>
          </a:p>
          <a:p>
            <a:pPr indent="-457200">
              <a:buFont typeface="Wingdings" pitchFamily="2" charset="2"/>
              <a:buChar char="§"/>
            </a:pPr>
            <a:r>
              <a:rPr lang="it-IT" sz="2400">
                <a:latin typeface="Perpetua" pitchFamily="18" charset="0"/>
                <a:sym typeface="Wingdings" pitchFamily="2" charset="2"/>
              </a:rPr>
              <a:t>Condividere e scegliere i “materiali-supporti” didattici più opportuni;</a:t>
            </a:r>
          </a:p>
          <a:p>
            <a:pPr indent="-457200">
              <a:buFont typeface="Wingdings" pitchFamily="2" charset="2"/>
              <a:buChar char="§"/>
            </a:pPr>
            <a:r>
              <a:rPr lang="it-IT" sz="2400">
                <a:latin typeface="Perpetua" pitchFamily="18" charset="0"/>
                <a:sym typeface="Wingdings" pitchFamily="2" charset="2"/>
              </a:rPr>
              <a:t>Raccogliere la memoria del lavoro svolto, in particolare le piste di lavoro ritenute più significative per creare un centro di documentazione e ricerca didattica della Scuola (best practics);</a:t>
            </a:r>
          </a:p>
          <a:p>
            <a:pPr indent="-457200">
              <a:buFont typeface="Wingdings" pitchFamily="2" charset="2"/>
              <a:buChar char="§"/>
            </a:pPr>
            <a:r>
              <a:rPr lang="it-IT" sz="2400">
                <a:latin typeface="Perpetua" pitchFamily="18" charset="0"/>
                <a:sym typeface="Wingdings" pitchFamily="2" charset="2"/>
              </a:rPr>
              <a:t>Dare valore agli ambienti in cui si apprende impegnandosi per rendersi efficaci (strumentazioni necessarie) in coerenza con quanto esplicitato nell’offerta formativa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6DEB16-8ECC-4C7E-8EE3-32480287BF43}" type="slidenum">
              <a:rPr lang="it-IT"/>
              <a:pPr>
                <a:defRPr/>
              </a:pPr>
              <a:t>32</a:t>
            </a:fld>
            <a:endParaRPr lang="it-IT"/>
          </a:p>
        </p:txBody>
      </p:sp>
      <p:sp>
        <p:nvSpPr>
          <p:cNvPr id="47106" name="CasellaDiTesto 3"/>
          <p:cNvSpPr txBox="1">
            <a:spLocks noChangeArrowheads="1"/>
          </p:cNvSpPr>
          <p:nvPr/>
        </p:nvSpPr>
        <p:spPr bwMode="auto">
          <a:xfrm>
            <a:off x="34925" y="153988"/>
            <a:ext cx="9109075" cy="645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457200">
              <a:buFont typeface="Arial" charset="0"/>
              <a:buChar char="•"/>
            </a:pPr>
            <a:r>
              <a:rPr lang="it-IT" sz="2400" b="1">
                <a:latin typeface="Perpetua" pitchFamily="18" charset="0"/>
                <a:sym typeface="Wingdings" pitchFamily="2" charset="2"/>
              </a:rPr>
              <a:t>La dimensione evolutiva delle competenze </a:t>
            </a:r>
            <a:r>
              <a:rPr lang="it-IT" sz="2400">
                <a:latin typeface="Perpetua" pitchFamily="18" charset="0"/>
                <a:sym typeface="Wingdings" pitchFamily="2" charset="2"/>
              </a:rPr>
              <a:t>(progressività e gradualità)</a:t>
            </a:r>
          </a:p>
          <a:p>
            <a:pPr indent="-457200"/>
            <a:endParaRPr lang="it-IT" sz="1000">
              <a:latin typeface="Perpetua" pitchFamily="18" charset="0"/>
              <a:sym typeface="Wingdings" pitchFamily="2" charset="2"/>
            </a:endParaRPr>
          </a:p>
          <a:p>
            <a:pPr indent="-457200"/>
            <a:r>
              <a:rPr lang="it-IT" sz="2400">
                <a:latin typeface="Perpetua" pitchFamily="18" charset="0"/>
                <a:sym typeface="Wingdings" pitchFamily="2" charset="2"/>
              </a:rPr>
              <a:t>La scuola finalizza il curricolo alla maturazione delle competenze previste nel profilo dello studente del primo ciclo di istruzione. </a:t>
            </a:r>
            <a:r>
              <a:rPr lang="it-IT" sz="2400" b="1" i="1">
                <a:latin typeface="Perpetua" pitchFamily="18" charset="0"/>
                <a:sym typeface="Wingdings" pitchFamily="2" charset="2"/>
              </a:rPr>
              <a:t>Le competenze possono essere acquisite in modo graduale e progressivo in rapporto all’età degli allievi, al contesto scolastico e anche agli ambienti di vita di ciascuno studente.</a:t>
            </a:r>
          </a:p>
          <a:p>
            <a:pPr indent="-457200"/>
            <a:r>
              <a:rPr lang="it-IT" sz="2400">
                <a:latin typeface="Perpetua" pitchFamily="18" charset="0"/>
                <a:sym typeface="Wingdings" pitchFamily="2" charset="2"/>
              </a:rPr>
              <a:t>Le ccompetenze vengono acquisite in ambienti formali, non formali e informali e i vari contesti  offrono opportunità e stimoli per la </a:t>
            </a:r>
            <a:r>
              <a:rPr lang="it-IT" sz="2400" b="1">
                <a:latin typeface="Perpetua" pitchFamily="18" charset="0"/>
                <a:sym typeface="Wingdings" pitchFamily="2" charset="2"/>
              </a:rPr>
              <a:t>“mobilità</a:t>
            </a:r>
            <a:r>
              <a:rPr lang="it-IT" sz="2400">
                <a:latin typeface="Perpetua" pitchFamily="18" charset="0"/>
                <a:sym typeface="Wingdings" pitchFamily="2" charset="2"/>
              </a:rPr>
              <a:t>” delle risorse individuali ed anche situazioni in cui tali competenze possono essere esercitate. Le competenze formali possono essere acquisite a livelli differenti. La scuola mira a formare la </a:t>
            </a:r>
            <a:r>
              <a:rPr lang="it-IT" sz="2400" b="1">
                <a:latin typeface="Perpetua" pitchFamily="18" charset="0"/>
                <a:sym typeface="Wingdings" pitchFamily="2" charset="2"/>
              </a:rPr>
              <a:t>persona competente</a:t>
            </a:r>
            <a:r>
              <a:rPr lang="it-IT" sz="2400">
                <a:latin typeface="Perpetua" pitchFamily="18" charset="0"/>
                <a:sym typeface="Wingdings" pitchFamily="2" charset="2"/>
              </a:rPr>
              <a:t>, cioè la persona che (in rapporto alla sua età e al suo contesto) riesce ad utilizzare conoscenze, abilità, capacità personali, metodologiche e sociali in ambiti di studio, di lavoro, del tempo libero, di impegno sociale, ecc. diversi dai contesti in cui le ha apprese.</a:t>
            </a:r>
          </a:p>
          <a:p>
            <a:pPr indent="-457200"/>
            <a:r>
              <a:rPr lang="it-IT" sz="2400">
                <a:latin typeface="Perpetua" pitchFamily="18" charset="0"/>
                <a:sym typeface="Wingdings" pitchFamily="2" charset="2"/>
              </a:rPr>
              <a:t>Quindi la scuola presterà una particolare attenzione a come ciascuno studente </a:t>
            </a:r>
            <a:r>
              <a:rPr lang="it-IT" sz="2400" b="1">
                <a:latin typeface="Perpetua" pitchFamily="18" charset="0"/>
                <a:sym typeface="Wingdings" pitchFamily="2" charset="2"/>
              </a:rPr>
              <a:t>mobilita e orchestra le proprie risorse</a:t>
            </a:r>
            <a:r>
              <a:rPr lang="it-IT" sz="2400">
                <a:latin typeface="Perpetua" pitchFamily="18" charset="0"/>
                <a:sym typeface="Wingdings" pitchFamily="2" charset="2"/>
              </a:rPr>
              <a:t> (conoscenze, abilità, atteggiamenti, emozioni) per affrontare efficacemente le situazioni che la realtà quotidianamente propone in relazione alle proprie potenzialità e attitudini.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278FD4-D9A7-4814-BA0C-96458365E278}" type="slidenum">
              <a:rPr lang="it-IT"/>
              <a:pPr>
                <a:defRPr/>
              </a:pPr>
              <a:t>33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34925" y="227013"/>
            <a:ext cx="9109075" cy="6508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400" b="1" dirty="0">
                <a:latin typeface="+mn-lt"/>
                <a:cs typeface="+mn-cs"/>
                <a:sym typeface="Wingdings"/>
              </a:rPr>
              <a:t>la definizione e la selezione delle competenze, dei traguardi e degli obiettivi di apprendimento </a:t>
            </a:r>
          </a:p>
          <a:p>
            <a:pPr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900" b="1" dirty="0">
              <a:latin typeface="+mn-lt"/>
              <a:cs typeface="+mn-cs"/>
              <a:sym typeface="Wingdings"/>
            </a:endParaRPr>
          </a:p>
          <a:p>
            <a:pPr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latin typeface="+mn-lt"/>
                <a:cs typeface="+mn-cs"/>
                <a:sym typeface="Wingdings"/>
              </a:rPr>
              <a:t>Schema guida per l’elaborazione del </a:t>
            </a:r>
            <a:r>
              <a:rPr lang="it-IT" sz="2400" cap="small" dirty="0">
                <a:latin typeface="+mn-lt"/>
                <a:cs typeface="+mn-cs"/>
                <a:sym typeface="Wingdings"/>
              </a:rPr>
              <a:t>curricolo verticale</a:t>
            </a:r>
            <a:r>
              <a:rPr lang="it-IT" sz="2400" dirty="0">
                <a:latin typeface="+mn-lt"/>
                <a:cs typeface="+mn-cs"/>
                <a:sym typeface="Wingdings"/>
              </a:rPr>
              <a:t>)</a:t>
            </a:r>
          </a:p>
          <a:p>
            <a:pPr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000" dirty="0">
              <a:latin typeface="+mn-lt"/>
              <a:cs typeface="+mn-cs"/>
              <a:sym typeface="Wingdings"/>
            </a:endParaRPr>
          </a:p>
          <a:p>
            <a:pPr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latin typeface="+mn-lt"/>
                <a:cs typeface="+mn-cs"/>
                <a:sym typeface="Wingdings"/>
              </a:rPr>
              <a:t>1° Confronto tra due profili in uscita</a:t>
            </a:r>
          </a:p>
          <a:p>
            <a:pPr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400" dirty="0">
              <a:latin typeface="+mn-lt"/>
              <a:cs typeface="+mn-cs"/>
              <a:sym typeface="Wingdings"/>
            </a:endParaRPr>
          </a:p>
          <a:p>
            <a:pPr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latin typeface="+mn-lt"/>
                <a:cs typeface="+mn-cs"/>
                <a:sym typeface="Wingdings"/>
              </a:rPr>
              <a:t>	Dalla scuola dell’infanzia			Dal 1° ciclo alla scuola</a:t>
            </a:r>
          </a:p>
          <a:p>
            <a:pPr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latin typeface="+mn-lt"/>
                <a:cs typeface="+mn-cs"/>
                <a:sym typeface="Wingdings"/>
              </a:rPr>
              <a:t>	alla scuola primaria			secondaria di 2° grado</a:t>
            </a:r>
          </a:p>
          <a:p>
            <a:pPr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400" dirty="0">
              <a:latin typeface="+mn-lt"/>
              <a:cs typeface="+mn-cs"/>
              <a:sym typeface="Wingdings"/>
            </a:endParaRPr>
          </a:p>
          <a:p>
            <a:pPr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400" dirty="0">
              <a:latin typeface="+mn-lt"/>
              <a:cs typeface="+mn-cs"/>
              <a:sym typeface="Wingdings"/>
            </a:endParaRPr>
          </a:p>
          <a:p>
            <a:pPr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400" dirty="0">
              <a:latin typeface="+mn-lt"/>
              <a:cs typeface="+mn-cs"/>
              <a:sym typeface="Wingdings"/>
            </a:endParaRPr>
          </a:p>
          <a:p>
            <a:pPr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400" dirty="0">
              <a:latin typeface="+mn-lt"/>
              <a:cs typeface="+mn-cs"/>
              <a:sym typeface="Wingdings"/>
            </a:endParaRPr>
          </a:p>
          <a:p>
            <a:pPr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400" dirty="0">
              <a:latin typeface="+mn-lt"/>
              <a:cs typeface="+mn-cs"/>
              <a:sym typeface="Wingdings"/>
            </a:endParaRPr>
          </a:p>
          <a:p>
            <a:pPr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400" dirty="0">
              <a:latin typeface="+mn-lt"/>
              <a:cs typeface="+mn-cs"/>
              <a:sym typeface="Wingdings"/>
            </a:endParaRPr>
          </a:p>
          <a:p>
            <a:pPr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400" dirty="0">
              <a:latin typeface="+mn-lt"/>
              <a:cs typeface="+mn-cs"/>
              <a:sym typeface="Wingdings"/>
            </a:endParaRPr>
          </a:p>
          <a:p>
            <a:pPr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400" dirty="0">
              <a:latin typeface="+mn-lt"/>
              <a:cs typeface="+mn-cs"/>
              <a:sym typeface="Wingdings"/>
            </a:endParaRPr>
          </a:p>
          <a:p>
            <a:pPr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400" dirty="0">
              <a:latin typeface="+mn-lt"/>
              <a:cs typeface="+mn-cs"/>
              <a:sym typeface="Wingdings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250825" y="3284538"/>
            <a:ext cx="4105275" cy="32400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4859338" y="3284538"/>
            <a:ext cx="4105275" cy="32400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BA730-1447-481B-965A-D2E0988C3A95}" type="slidenum">
              <a:rPr lang="it-IT"/>
              <a:pPr>
                <a:defRPr/>
              </a:pPr>
              <a:t>34</a:t>
            </a:fld>
            <a:endParaRPr lang="it-IT"/>
          </a:p>
        </p:txBody>
      </p:sp>
      <p:sp>
        <p:nvSpPr>
          <p:cNvPr id="49154" name="CasellaDiTesto 3"/>
          <p:cNvSpPr txBox="1">
            <a:spLocks noChangeArrowheads="1"/>
          </p:cNvSpPr>
          <p:nvPr/>
        </p:nvSpPr>
        <p:spPr bwMode="auto">
          <a:xfrm>
            <a:off x="215900" y="227013"/>
            <a:ext cx="9109075" cy="578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457200"/>
            <a:endParaRPr lang="it-IT" sz="1000">
              <a:latin typeface="Perpetua" pitchFamily="18" charset="0"/>
              <a:sym typeface="Wingdings" pitchFamily="2" charset="2"/>
            </a:endParaRPr>
          </a:p>
          <a:p>
            <a:pPr indent="-457200"/>
            <a:r>
              <a:rPr lang="it-IT" sz="2400">
                <a:latin typeface="Perpetua" pitchFamily="18" charset="0"/>
                <a:sym typeface="Wingdings" pitchFamily="2" charset="2"/>
              </a:rPr>
              <a:t>2° Articolazione del profilo dello studente al termine del 1° ciclo</a:t>
            </a:r>
          </a:p>
          <a:p>
            <a:pPr indent="-457200"/>
            <a:endParaRPr lang="it-IT" sz="2400">
              <a:latin typeface="Perpetua" pitchFamily="18" charset="0"/>
              <a:sym typeface="Wingdings" pitchFamily="2" charset="2"/>
            </a:endParaRPr>
          </a:p>
          <a:p>
            <a:pPr indent="-457200"/>
            <a:r>
              <a:rPr lang="it-IT" sz="2400">
                <a:latin typeface="Perpetua" pitchFamily="18" charset="0"/>
                <a:sym typeface="Wingdings" pitchFamily="2" charset="2"/>
              </a:rPr>
              <a:t>							Scuola Primaria</a:t>
            </a:r>
          </a:p>
          <a:p>
            <a:pPr indent="-457200"/>
            <a:r>
              <a:rPr lang="it-IT" sz="2400">
                <a:latin typeface="Perpetua" pitchFamily="18" charset="0"/>
                <a:sym typeface="Wingdings" pitchFamily="2" charset="2"/>
              </a:rPr>
              <a:t>						traguardi	traguardo</a:t>
            </a:r>
          </a:p>
          <a:p>
            <a:pPr indent="-457200"/>
            <a:r>
              <a:rPr lang="it-IT" sz="2400">
                <a:latin typeface="Perpetua" pitchFamily="18" charset="0"/>
                <a:sym typeface="Wingdings" pitchFamily="2" charset="2"/>
              </a:rPr>
              <a:t>		competenze	Italiano		3° anno		5° anno</a:t>
            </a:r>
          </a:p>
          <a:p>
            <a:pPr indent="-457200"/>
            <a:r>
              <a:rPr lang="it-IT" sz="2400">
                <a:latin typeface="Perpetua" pitchFamily="18" charset="0"/>
                <a:sym typeface="Wingdings" pitchFamily="2" charset="2"/>
              </a:rPr>
              <a:t>Profilo 		disciplinari	Storia</a:t>
            </a:r>
          </a:p>
          <a:p>
            <a:pPr indent="-457200"/>
            <a:r>
              <a:rPr lang="it-IT" sz="2400">
                <a:latin typeface="Perpetua" pitchFamily="18" charset="0"/>
                <a:sym typeface="Wingdings" pitchFamily="2" charset="2"/>
              </a:rPr>
              <a:t>dello				Geografia</a:t>
            </a:r>
          </a:p>
          <a:p>
            <a:pPr indent="-457200"/>
            <a:r>
              <a:rPr lang="it-IT" sz="2400">
                <a:latin typeface="Perpetua" pitchFamily="18" charset="0"/>
                <a:sym typeface="Wingdings" pitchFamily="2" charset="2"/>
              </a:rPr>
              <a:t>Studente			Matematica</a:t>
            </a:r>
          </a:p>
          <a:p>
            <a:pPr indent="-457200"/>
            <a:r>
              <a:rPr lang="it-IT" sz="2400">
                <a:latin typeface="Perpetua" pitchFamily="18" charset="0"/>
                <a:sym typeface="Wingdings" pitchFamily="2" charset="2"/>
              </a:rPr>
              <a:t>		competenze	Scienze</a:t>
            </a:r>
          </a:p>
          <a:p>
            <a:pPr indent="-457200"/>
            <a:r>
              <a:rPr lang="it-IT" sz="2400">
                <a:latin typeface="Perpetua" pitchFamily="18" charset="0"/>
                <a:sym typeface="Wingdings" pitchFamily="2" charset="2"/>
              </a:rPr>
              <a:t>		per		Lingue straniere</a:t>
            </a:r>
          </a:p>
          <a:p>
            <a:pPr indent="-457200"/>
            <a:r>
              <a:rPr lang="it-IT" sz="2400">
                <a:latin typeface="Perpetua" pitchFamily="18" charset="0"/>
                <a:sym typeface="Wingdings" pitchFamily="2" charset="2"/>
              </a:rPr>
              <a:t>		l’esercizio	Arte e Immagine</a:t>
            </a:r>
          </a:p>
          <a:p>
            <a:pPr indent="-457200"/>
            <a:r>
              <a:rPr lang="it-IT" sz="2400">
                <a:latin typeface="Perpetua" pitchFamily="18" charset="0"/>
                <a:sym typeface="Wingdings" pitchFamily="2" charset="2"/>
              </a:rPr>
              <a:t>		di		Musica</a:t>
            </a:r>
          </a:p>
          <a:p>
            <a:pPr indent="-457200"/>
            <a:r>
              <a:rPr lang="it-IT" sz="2400">
                <a:latin typeface="Perpetua" pitchFamily="18" charset="0"/>
                <a:sym typeface="Wingdings" pitchFamily="2" charset="2"/>
              </a:rPr>
              <a:t>		cittadinanza	Tecnologia</a:t>
            </a:r>
          </a:p>
          <a:p>
            <a:pPr indent="-457200"/>
            <a:r>
              <a:rPr lang="it-IT" sz="2400">
                <a:latin typeface="Perpetua" pitchFamily="18" charset="0"/>
                <a:sym typeface="Wingdings" pitchFamily="2" charset="2"/>
              </a:rPr>
              <a:t>				Ed. Fisica</a:t>
            </a:r>
          </a:p>
          <a:p>
            <a:pPr indent="-457200"/>
            <a:r>
              <a:rPr lang="it-IT" sz="2400">
                <a:latin typeface="Perpetua" pitchFamily="18" charset="0"/>
                <a:sym typeface="Wingdings" pitchFamily="2" charset="2"/>
              </a:rPr>
              <a:t>				Religione</a:t>
            </a:r>
          </a:p>
        </p:txBody>
      </p:sp>
      <p:sp>
        <p:nvSpPr>
          <p:cNvPr id="5" name="Rettangolo 4"/>
          <p:cNvSpPr/>
          <p:nvPr/>
        </p:nvSpPr>
        <p:spPr>
          <a:xfrm>
            <a:off x="179388" y="1989138"/>
            <a:ext cx="1223962" cy="15843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2051050" y="1773238"/>
            <a:ext cx="1512888" cy="863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2051050" y="3357563"/>
            <a:ext cx="1512888" cy="1800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cxnSp>
        <p:nvCxnSpPr>
          <p:cNvPr id="9" name="Connettore 1 8"/>
          <p:cNvCxnSpPr>
            <a:stCxn id="5" idx="3"/>
            <a:endCxn id="6" idx="1"/>
          </p:cNvCxnSpPr>
          <p:nvPr/>
        </p:nvCxnSpPr>
        <p:spPr>
          <a:xfrm flipV="1">
            <a:off x="1403350" y="2205038"/>
            <a:ext cx="647700" cy="576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>
            <a:stCxn id="5" idx="3"/>
            <a:endCxn id="7" idx="1"/>
          </p:cNvCxnSpPr>
          <p:nvPr/>
        </p:nvCxnSpPr>
        <p:spPr>
          <a:xfrm>
            <a:off x="1403350" y="2781300"/>
            <a:ext cx="647700" cy="1476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7235825" y="1484313"/>
            <a:ext cx="0" cy="4897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5795963" y="2276475"/>
            <a:ext cx="29527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9DE56-1377-4CFE-B4C1-7BB8B8AA88E5}" type="slidenum">
              <a:rPr lang="it-IT"/>
              <a:pPr>
                <a:defRPr/>
              </a:pPr>
              <a:t>35</a:t>
            </a:fld>
            <a:endParaRPr lang="it-IT"/>
          </a:p>
        </p:txBody>
      </p:sp>
      <p:sp>
        <p:nvSpPr>
          <p:cNvPr id="50178" name="CasellaDiTesto 3"/>
          <p:cNvSpPr txBox="1">
            <a:spLocks noChangeArrowheads="1"/>
          </p:cNvSpPr>
          <p:nvPr/>
        </p:nvSpPr>
        <p:spPr bwMode="auto">
          <a:xfrm>
            <a:off x="107950" y="227013"/>
            <a:ext cx="9107488" cy="172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457200"/>
            <a:endParaRPr lang="it-IT" sz="1000">
              <a:latin typeface="Perpetua" pitchFamily="18" charset="0"/>
              <a:sym typeface="Wingdings" pitchFamily="2" charset="2"/>
            </a:endParaRPr>
          </a:p>
          <a:p>
            <a:pPr indent="-457200"/>
            <a:r>
              <a:rPr lang="it-IT" sz="2400">
                <a:latin typeface="Perpetua" pitchFamily="18" charset="0"/>
                <a:sym typeface="Wingdings" pitchFamily="2" charset="2"/>
              </a:rPr>
              <a:t>Scuola Secondaria di	Scuola Primaria</a:t>
            </a:r>
          </a:p>
          <a:p>
            <a:pPr indent="-457200"/>
            <a:r>
              <a:rPr lang="it-IT" sz="2400">
                <a:latin typeface="Perpetua" pitchFamily="18" charset="0"/>
                <a:sym typeface="Wingdings" pitchFamily="2" charset="2"/>
              </a:rPr>
              <a:t>Secondo grado		Obiettivi 3° anno		Obiettivi 5° anno</a:t>
            </a:r>
          </a:p>
          <a:p>
            <a:pPr indent="-457200"/>
            <a:endParaRPr lang="it-IT" sz="2400">
              <a:latin typeface="Perpetua" pitchFamily="18" charset="0"/>
              <a:sym typeface="Wingdings" pitchFamily="2" charset="2"/>
            </a:endParaRPr>
          </a:p>
          <a:p>
            <a:pPr indent="-457200"/>
            <a:r>
              <a:rPr lang="it-IT" sz="2400">
                <a:latin typeface="Perpetua" pitchFamily="18" charset="0"/>
                <a:sym typeface="Wingdings" pitchFamily="2" charset="2"/>
              </a:rPr>
              <a:t>Traguardi 3° anno</a:t>
            </a:r>
          </a:p>
        </p:txBody>
      </p:sp>
      <p:cxnSp>
        <p:nvCxnSpPr>
          <p:cNvPr id="6" name="Connettore 1 5"/>
          <p:cNvCxnSpPr/>
          <p:nvPr/>
        </p:nvCxnSpPr>
        <p:spPr>
          <a:xfrm>
            <a:off x="2700338" y="260350"/>
            <a:ext cx="0" cy="6597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2700338" y="1412875"/>
            <a:ext cx="62642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0D60C-4D9E-45B0-8EDD-AC13E7229A4B}" type="slidenum">
              <a:rPr lang="it-IT"/>
              <a:pPr>
                <a:defRPr/>
              </a:pPr>
              <a:t>36</a:t>
            </a:fld>
            <a:endParaRPr lang="it-IT"/>
          </a:p>
        </p:txBody>
      </p:sp>
      <p:sp>
        <p:nvSpPr>
          <p:cNvPr id="51202" name="CasellaDiTesto 3"/>
          <p:cNvSpPr txBox="1">
            <a:spLocks noChangeArrowheads="1"/>
          </p:cNvSpPr>
          <p:nvPr/>
        </p:nvSpPr>
        <p:spPr bwMode="auto">
          <a:xfrm>
            <a:off x="107950" y="227013"/>
            <a:ext cx="9107488" cy="172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457200"/>
            <a:endParaRPr lang="it-IT" sz="1000">
              <a:latin typeface="Perpetua" pitchFamily="18" charset="0"/>
              <a:sym typeface="Wingdings" pitchFamily="2" charset="2"/>
            </a:endParaRPr>
          </a:p>
          <a:p>
            <a:pPr indent="-457200"/>
            <a:r>
              <a:rPr lang="it-IT" sz="2400">
                <a:latin typeface="Perpetua" pitchFamily="18" charset="0"/>
                <a:sym typeface="Wingdings" pitchFamily="2" charset="2"/>
              </a:rPr>
              <a:t>Scuola Secondaria di	</a:t>
            </a:r>
          </a:p>
          <a:p>
            <a:pPr indent="-457200"/>
            <a:r>
              <a:rPr lang="it-IT" sz="2400">
                <a:latin typeface="Perpetua" pitchFamily="18" charset="0"/>
                <a:sym typeface="Wingdings" pitchFamily="2" charset="2"/>
              </a:rPr>
              <a:t>primo grado		</a:t>
            </a:r>
          </a:p>
          <a:p>
            <a:pPr indent="-457200"/>
            <a:endParaRPr lang="it-IT" sz="2400">
              <a:latin typeface="Perpetua" pitchFamily="18" charset="0"/>
              <a:sym typeface="Wingdings" pitchFamily="2" charset="2"/>
            </a:endParaRPr>
          </a:p>
          <a:p>
            <a:pPr indent="-457200"/>
            <a:r>
              <a:rPr lang="it-IT" sz="2400">
                <a:latin typeface="Perpetua" pitchFamily="18" charset="0"/>
                <a:sym typeface="Wingdings" pitchFamily="2" charset="2"/>
              </a:rPr>
              <a:t>Obiettivo 3° anno</a:t>
            </a:r>
          </a:p>
        </p:txBody>
      </p:sp>
      <p:cxnSp>
        <p:nvCxnSpPr>
          <p:cNvPr id="6" name="Connettore 1 5"/>
          <p:cNvCxnSpPr/>
          <p:nvPr/>
        </p:nvCxnSpPr>
        <p:spPr>
          <a:xfrm>
            <a:off x="107950" y="1268413"/>
            <a:ext cx="26987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5771E-4662-4E28-A202-49AB4130A187}" type="slidenum">
              <a:rPr lang="it-IT"/>
              <a:pPr>
                <a:defRPr/>
              </a:pPr>
              <a:t>37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0" y="44450"/>
            <a:ext cx="9144000" cy="954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dirty="0"/>
              <a:t>5.	La didattica per competenze: che cosa cambia rispetto alla didattica tradizionale?</a:t>
            </a:r>
          </a:p>
        </p:txBody>
      </p:sp>
      <p:sp>
        <p:nvSpPr>
          <p:cNvPr id="52227" name="CasellaDiTesto 5"/>
          <p:cNvSpPr txBox="1">
            <a:spLocks noChangeArrowheads="1"/>
          </p:cNvSpPr>
          <p:nvPr/>
        </p:nvSpPr>
        <p:spPr bwMode="auto">
          <a:xfrm>
            <a:off x="250825" y="1281113"/>
            <a:ext cx="8569325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it-IT" sz="2400">
                <a:latin typeface="Perpetua" pitchFamily="18" charset="0"/>
              </a:rPr>
              <a:t> </a:t>
            </a:r>
            <a:r>
              <a:rPr lang="it-IT" sz="2400" b="1">
                <a:latin typeface="Perpetua" pitchFamily="18" charset="0"/>
              </a:rPr>
              <a:t>situazioni di apprendimento</a:t>
            </a:r>
            <a:r>
              <a:rPr lang="it-IT" sz="2400">
                <a:latin typeface="Perpetua" pitchFamily="18" charset="0"/>
              </a:rPr>
              <a:t> in cui gli alunni siano </a:t>
            </a:r>
            <a:r>
              <a:rPr lang="it-IT" sz="2400" b="1">
                <a:latin typeface="Perpetua" pitchFamily="18" charset="0"/>
              </a:rPr>
              <a:t>parte attiva</a:t>
            </a:r>
            <a:r>
              <a:rPr lang="it-IT" sz="2400">
                <a:latin typeface="Perpetua" pitchFamily="18" charset="0"/>
              </a:rPr>
              <a:t> nell’elaborazione, nella presa di decisioni e nel controllo degli esiti e del processo di apprendimento</a:t>
            </a:r>
          </a:p>
          <a:p>
            <a:endParaRPr lang="it-IT" sz="2400">
              <a:latin typeface="Perpetu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it-IT" sz="2400">
                <a:latin typeface="Perpetua" pitchFamily="18" charset="0"/>
              </a:rPr>
              <a:t> valorizzazione e uso delle </a:t>
            </a:r>
            <a:r>
              <a:rPr lang="it-IT" sz="2400" b="1">
                <a:latin typeface="Perpetua" pitchFamily="18" charset="0"/>
              </a:rPr>
              <a:t>situazioni reali</a:t>
            </a:r>
            <a:r>
              <a:rPr lang="it-IT" sz="2400">
                <a:latin typeface="Perpetua" pitchFamily="18" charset="0"/>
              </a:rPr>
              <a:t> favorevoli all’introduzione di nuovi argomenti partendo da problemi e cercando soluzioni</a:t>
            </a:r>
          </a:p>
          <a:p>
            <a:endParaRPr lang="it-IT" sz="2400">
              <a:latin typeface="Perpetu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it-IT" sz="2400">
                <a:latin typeface="Perpetua" pitchFamily="18" charset="0"/>
              </a:rPr>
              <a:t> il </a:t>
            </a:r>
            <a:r>
              <a:rPr lang="it-IT" sz="2400" b="1">
                <a:latin typeface="Perpetua" pitchFamily="18" charset="0"/>
              </a:rPr>
              <a:t>lavoro di gruppo o comunque socializzato</a:t>
            </a:r>
            <a:r>
              <a:rPr lang="it-IT" sz="2400">
                <a:latin typeface="Perpetua" pitchFamily="18" charset="0"/>
              </a:rPr>
              <a:t> è preferito al lavoro individuale</a:t>
            </a:r>
          </a:p>
          <a:p>
            <a:endParaRPr lang="it-IT" sz="2400">
              <a:latin typeface="Perpetu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it-IT" sz="2400">
                <a:latin typeface="Perpetua" pitchFamily="18" charset="0"/>
              </a:rPr>
              <a:t> il gruppo di lavoro è centrato su </a:t>
            </a:r>
            <a:r>
              <a:rPr lang="it-IT" sz="2400" b="1" u="sng">
                <a:latin typeface="Perpetua" pitchFamily="18" charset="0"/>
              </a:rPr>
              <a:t>compiti autentici o compiti di realtà</a:t>
            </a:r>
          </a:p>
          <a:p>
            <a:endParaRPr lang="it-IT" sz="2400">
              <a:latin typeface="Perpetu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it-IT" sz="2400">
                <a:latin typeface="Perpetua" pitchFamily="18" charset="0"/>
              </a:rPr>
              <a:t> uso sistematico di </a:t>
            </a:r>
            <a:r>
              <a:rPr lang="it-IT" sz="2400" b="1" u="sng">
                <a:latin typeface="Perpetua" pitchFamily="18" charset="0"/>
              </a:rPr>
              <a:t>rubriche valutative</a:t>
            </a:r>
          </a:p>
        </p:txBody>
      </p:sp>
      <p:sp>
        <p:nvSpPr>
          <p:cNvPr id="6" name="Rettangolo 5"/>
          <p:cNvSpPr/>
          <p:nvPr/>
        </p:nvSpPr>
        <p:spPr>
          <a:xfrm>
            <a:off x="0" y="858838"/>
            <a:ext cx="9144000" cy="1222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E7C6FD-14E2-493B-97F1-0CB2811FB3C9}" type="slidenum">
              <a:rPr lang="it-IT"/>
              <a:pPr>
                <a:defRPr/>
              </a:pPr>
              <a:t>38</a:t>
            </a:fld>
            <a:endParaRPr lang="it-IT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179388" y="0"/>
            <a:ext cx="8507412" cy="9810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2400" dirty="0" smtClean="0">
                <a:latin typeface="+mn-lt"/>
              </a:rPr>
              <a:t>Esempi di compiti di realtà o compiti autentici in relazione a competenze di cittadinanza</a:t>
            </a:r>
            <a:endParaRPr lang="it-IT" sz="2400" dirty="0">
              <a:latin typeface="+mn-lt"/>
            </a:endParaRPr>
          </a:p>
        </p:txBody>
      </p:sp>
      <p:pic>
        <p:nvPicPr>
          <p:cNvPr id="5325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784225"/>
            <a:ext cx="8064500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2" name="CasellaDiTesto 5"/>
          <p:cNvSpPr txBox="1">
            <a:spLocks noChangeArrowheads="1"/>
          </p:cNvSpPr>
          <p:nvPr/>
        </p:nvSpPr>
        <p:spPr bwMode="auto">
          <a:xfrm>
            <a:off x="6659563" y="6237288"/>
            <a:ext cx="1262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>
                <a:latin typeface="Calibri" pitchFamily="34" charset="0"/>
              </a:rPr>
              <a:t>M. Castoldi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0EF158-F4F1-4F3A-B2EE-737EA93EA4EE}" type="slidenum">
              <a:rPr lang="it-IT"/>
              <a:pPr>
                <a:defRPr/>
              </a:pPr>
              <a:t>39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468313" y="404813"/>
            <a:ext cx="8207375" cy="461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/>
              <a:t>COMPITI AUTENTICI</a:t>
            </a:r>
          </a:p>
        </p:txBody>
      </p:sp>
      <p:sp>
        <p:nvSpPr>
          <p:cNvPr id="54275" name="CasellaDiTesto 4"/>
          <p:cNvSpPr txBox="1">
            <a:spLocks noChangeArrowheads="1"/>
          </p:cNvSpPr>
          <p:nvPr/>
        </p:nvSpPr>
        <p:spPr bwMode="auto">
          <a:xfrm>
            <a:off x="468313" y="1052513"/>
            <a:ext cx="8704262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>
                <a:latin typeface="Calibri" pitchFamily="34" charset="0"/>
              </a:rPr>
              <a:t>Raccontiamo la nostra scuola</a:t>
            </a:r>
          </a:p>
          <a:p>
            <a:endParaRPr lang="it-IT" sz="2400">
              <a:latin typeface="Calibri" pitchFamily="34" charset="0"/>
            </a:endParaRPr>
          </a:p>
          <a:p>
            <a:r>
              <a:rPr lang="it-IT" sz="2400">
                <a:latin typeface="Calibri" pitchFamily="34" charset="0"/>
              </a:rPr>
              <a:t>Fai parte del comitato di accoglienza composto da alcuni alunni </a:t>
            </a:r>
          </a:p>
          <a:p>
            <a:r>
              <a:rPr lang="it-IT" sz="2400">
                <a:latin typeface="Calibri" pitchFamily="34" charset="0"/>
              </a:rPr>
              <a:t>di prima media che devono preparare l’incontro previsto per il 15 </a:t>
            </a:r>
          </a:p>
          <a:p>
            <a:r>
              <a:rPr lang="it-IT" sz="2400">
                <a:latin typeface="Calibri" pitchFamily="34" charset="0"/>
              </a:rPr>
              <a:t>di gennaio, durante il quale gli allievi della V elementare si </a:t>
            </a:r>
          </a:p>
          <a:p>
            <a:r>
              <a:rPr lang="it-IT" sz="2400">
                <a:latin typeface="Calibri" pitchFamily="34" charset="0"/>
              </a:rPr>
              <a:t>recheranno a visitare la loro futura scuola.</a:t>
            </a:r>
          </a:p>
          <a:p>
            <a:endParaRPr lang="it-IT" sz="2400">
              <a:latin typeface="Calibri" pitchFamily="34" charset="0"/>
            </a:endParaRPr>
          </a:p>
          <a:p>
            <a:r>
              <a:rPr lang="it-IT" sz="2400">
                <a:latin typeface="Calibri" pitchFamily="34" charset="0"/>
              </a:rPr>
              <a:t>È un’esperienza che anche tu hai vissuto lo scorso anno: ricordi </a:t>
            </a:r>
          </a:p>
          <a:p>
            <a:r>
              <a:rPr lang="it-IT" sz="2400">
                <a:latin typeface="Calibri" pitchFamily="34" charset="0"/>
              </a:rPr>
              <a:t>com’eri in V elementare?</a:t>
            </a:r>
          </a:p>
          <a:p>
            <a:endParaRPr lang="it-IT" sz="2400">
              <a:latin typeface="Calibri" pitchFamily="34" charset="0"/>
            </a:endParaRPr>
          </a:p>
          <a:p>
            <a:r>
              <a:rPr lang="it-IT" sz="2400">
                <a:latin typeface="Calibri" pitchFamily="34" charset="0"/>
              </a:rPr>
              <a:t>Curioso, intempestivo nelle domande e vivace</a:t>
            </a:r>
          </a:p>
          <a:p>
            <a:endParaRPr lang="it-IT" sz="2400">
              <a:latin typeface="Calibri" pitchFamily="34" charset="0"/>
            </a:endParaRPr>
          </a:p>
          <a:p>
            <a:r>
              <a:rPr lang="it-IT" sz="2400">
                <a:latin typeface="Calibri" pitchFamily="34" charset="0"/>
              </a:rPr>
              <a:t>Preparati a fronteggiare gli alunni della scuola elementare e le tante </a:t>
            </a:r>
          </a:p>
          <a:p>
            <a:r>
              <a:rPr lang="it-IT" sz="2400">
                <a:latin typeface="Calibri" pitchFamily="34" charset="0"/>
              </a:rPr>
              <a:t>domande che ti verranno rivolte. Mettiti a lavoro! Hai due ore di</a:t>
            </a:r>
          </a:p>
          <a:p>
            <a:r>
              <a:rPr lang="it-IT" sz="2400">
                <a:latin typeface="Calibri" pitchFamily="34" charset="0"/>
              </a:rPr>
              <a:t>tempo.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F04C45-D815-4FFB-80DD-E50E486762DF}" type="slidenum">
              <a:rPr lang="it-IT"/>
              <a:pPr>
                <a:defRPr/>
              </a:pPr>
              <a:t>4</a:t>
            </a:fld>
            <a:endParaRPr lang="it-IT"/>
          </a:p>
        </p:txBody>
      </p:sp>
      <p:sp>
        <p:nvSpPr>
          <p:cNvPr id="18434" name="CasellaDiTesto 3"/>
          <p:cNvSpPr txBox="1">
            <a:spLocks noChangeArrowheads="1"/>
          </p:cNvSpPr>
          <p:nvPr/>
        </p:nvSpPr>
        <p:spPr bwMode="auto">
          <a:xfrm>
            <a:off x="107950" y="685800"/>
            <a:ext cx="9144000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it-IT" sz="2800">
                <a:latin typeface="Perpetua" pitchFamily="18" charset="0"/>
              </a:rPr>
              <a:t>4. </a:t>
            </a:r>
            <a:r>
              <a:rPr lang="it-IT" sz="2800" b="1">
                <a:latin typeface="Perpetua" pitchFamily="18" charset="0"/>
              </a:rPr>
              <a:t>Proposte metodologiche per l’elaborazione del curricolo verticale in un istituto comprensivo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it-IT" sz="2800">
                <a:latin typeface="Perpetua" pitchFamily="18" charset="0"/>
              </a:rPr>
              <a:t> l’attivazione dei dipartimenti disciplinari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it-IT" sz="2800">
                <a:latin typeface="Perpetua" pitchFamily="18" charset="0"/>
              </a:rPr>
              <a:t> la dimensione evolutiva delle competenze (progressività e gradualità)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it-IT" sz="2800">
                <a:latin typeface="Perpetua" pitchFamily="18" charset="0"/>
              </a:rPr>
              <a:t> la definizione e la selezione delle competenze, dei traguardi e degli obiettivi di apprendimento</a:t>
            </a:r>
          </a:p>
          <a:p>
            <a:pPr marL="342900" indent="-342900"/>
            <a:endParaRPr lang="it-IT" sz="2800">
              <a:latin typeface="Perpetua" pitchFamily="18" charset="0"/>
            </a:endParaRPr>
          </a:p>
          <a:p>
            <a:pPr marL="342900" indent="-342900"/>
            <a:r>
              <a:rPr lang="it-IT" sz="2800">
                <a:latin typeface="Perpetua" pitchFamily="18" charset="0"/>
              </a:rPr>
              <a:t>5. </a:t>
            </a:r>
            <a:r>
              <a:rPr lang="it-IT" sz="2800" b="1">
                <a:latin typeface="Perpetua" pitchFamily="18" charset="0"/>
              </a:rPr>
              <a:t>La didattica per competenze: il ricorso ai compiti autentici o di realtà e l’uso di rubriche valutative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it-IT" sz="2800">
                <a:latin typeface="Perpetua" pitchFamily="18" charset="0"/>
              </a:rPr>
              <a:t> requisiti ed esempi di compiti di realtà o autentici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it-IT" sz="2800">
                <a:latin typeface="Perpetua" pitchFamily="18" charset="0"/>
              </a:rPr>
              <a:t> esempi e caratteristiche delle rubriche valutative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AAAF3B-621A-4321-BB84-6984077252C7}" type="slidenum">
              <a:rPr lang="it-IT"/>
              <a:pPr>
                <a:defRPr/>
              </a:pPr>
              <a:t>40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468313" y="404813"/>
            <a:ext cx="8207375" cy="461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/>
              <a:t>COMPITI AUTENTICI</a:t>
            </a:r>
          </a:p>
        </p:txBody>
      </p:sp>
      <p:sp>
        <p:nvSpPr>
          <p:cNvPr id="55299" name="CasellaDiTesto 4"/>
          <p:cNvSpPr txBox="1">
            <a:spLocks noChangeAspect="1"/>
          </p:cNvSpPr>
          <p:nvPr/>
        </p:nvSpPr>
        <p:spPr bwMode="auto">
          <a:xfrm>
            <a:off x="468313" y="1052513"/>
            <a:ext cx="34163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>
                <a:latin typeface="Calibri" pitchFamily="34" charset="0"/>
              </a:rPr>
              <a:t>Simulazione di situazione</a:t>
            </a:r>
          </a:p>
        </p:txBody>
      </p:sp>
      <p:sp>
        <p:nvSpPr>
          <p:cNvPr id="55300" name="Rectangle 3"/>
          <p:cNvSpPr txBox="1">
            <a:spLocks noChangeArrowheads="1"/>
          </p:cNvSpPr>
          <p:nvPr/>
        </p:nvSpPr>
        <p:spPr bwMode="auto">
          <a:xfrm>
            <a:off x="395288" y="1484313"/>
            <a:ext cx="8569325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it-IT" sz="2400">
                <a:latin typeface="Perpetua" pitchFamily="18" charset="0"/>
              </a:rPr>
              <a:t>Hai iniziato da circa due mesi la Scuola Media ed ora, pur considerando che i tuoi impegni scolastici sono aumentati, hai pensato di iscriverti ad una società sportiva per giocare a calcio. Devi però considerare con attenzione diversi fattori, perché l’impegno richiesto da questa nuova attività possa conciliarsi con lo studio e la frequenza a scuola e perché questo sport si riveli utile alla tua persona, divenendo occasione di crescita e stimolo ad imparare.</a:t>
            </a:r>
          </a:p>
          <a:p>
            <a:pPr>
              <a:spcBef>
                <a:spcPct val="20000"/>
              </a:spcBef>
            </a:pPr>
            <a:r>
              <a:rPr lang="it-IT" sz="2400">
                <a:latin typeface="Perpetua" pitchFamily="18" charset="0"/>
              </a:rPr>
              <a:t>Cominciamo insieme un percorso di analisi della situazione: ti sarà richiesto di acquisite informazioni da diverse fonti, di ragionare su dati di realtà e di applicarli alla tua situazione specifica, di utilizzare alcune delle competenze che hai acquisito per trasformare dati grezzi in informazioni utili alla tua decisione.</a:t>
            </a:r>
          </a:p>
        </p:txBody>
      </p:sp>
      <p:sp>
        <p:nvSpPr>
          <p:cNvPr id="55301" name="CasellaDiTesto 4"/>
          <p:cNvSpPr txBox="1">
            <a:spLocks noChangeArrowheads="1"/>
          </p:cNvSpPr>
          <p:nvPr/>
        </p:nvSpPr>
        <p:spPr bwMode="auto">
          <a:xfrm>
            <a:off x="395288" y="6092825"/>
            <a:ext cx="1841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 sz="2600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3198F-E2AD-4E14-82C5-E8837A3E8A0C}" type="slidenum">
              <a:rPr lang="it-IT"/>
              <a:pPr>
                <a:defRPr/>
              </a:pPr>
              <a:t>41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468313" y="188913"/>
            <a:ext cx="8207375" cy="461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/>
              <a:t>COMPITI AUTENTICI</a:t>
            </a:r>
          </a:p>
        </p:txBody>
      </p:sp>
      <p:sp>
        <p:nvSpPr>
          <p:cNvPr id="56323" name="Rectangle 3"/>
          <p:cNvSpPr txBox="1">
            <a:spLocks noChangeArrowheads="1"/>
          </p:cNvSpPr>
          <p:nvPr/>
        </p:nvSpPr>
        <p:spPr bwMode="auto">
          <a:xfrm>
            <a:off x="395288" y="692150"/>
            <a:ext cx="8569325" cy="616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it-IT" sz="2400">
                <a:latin typeface="Calibri" pitchFamily="34" charset="0"/>
              </a:rPr>
              <a:t>Nella città di Casalpusterlengo e in tutto il Lodigiano e diffusa una leggenda che soprattutto gli anziani amano raccontare: “La leggenda del lago Gerundo e del terribile mostro Tarantasio”. Il quotidiano locale on line ti ha incaricato, in qualità  di divulgatore scientifico, di ricostruire il contesto storico, geografico e scientifico che è all’origine della leggenda. Nel tuo lavoro di ricerca, di selezione e di elaborazione delle fonti, sarai affiancato da diversi esperti: uno scrittore di storia locale, una sceneggiatrice, una illustratrice di storie e un musicista di colonne sonore.</a:t>
            </a:r>
          </a:p>
          <a:p>
            <a:pPr>
              <a:spcBef>
                <a:spcPct val="20000"/>
              </a:spcBef>
            </a:pPr>
            <a:endParaRPr lang="it-IT" sz="800">
              <a:latin typeface="Calibri" pitchFamily="34" charset="0"/>
            </a:endParaRPr>
          </a:p>
          <a:p>
            <a:pPr>
              <a:spcBef>
                <a:spcPct val="20000"/>
              </a:spcBef>
            </a:pPr>
            <a:r>
              <a:rPr lang="it-IT" sz="2400">
                <a:latin typeface="Calibri" pitchFamily="34" charset="0"/>
              </a:rPr>
              <a:t>Prepara un dossier multimediale che raccolta le risultanze del lavoro di ricerca e che valorizzi contributo degli esperti disciplinari che hanno partecipato al progetto. Nelle diverse puntate del dossier saranno pubblicati il racconto digitale della leggenda, l’audio book della leggenda, il podcast dell’intervista a uno storico locale e focus monografici sul contesto storico-geografico e scientifico da cui ha preso spunto la leggenda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4479B-3F4B-474B-BC95-46C08B35FA9C}" type="slidenum">
              <a:rPr lang="it-IT"/>
              <a:pPr>
                <a:defRPr/>
              </a:pPr>
              <a:t>42</a:t>
            </a:fld>
            <a:endParaRPr lang="it-IT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5613" y="404813"/>
            <a:ext cx="8134350" cy="597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7" name="CasellaDiTesto 4"/>
          <p:cNvSpPr txBox="1">
            <a:spLocks noChangeArrowheads="1"/>
          </p:cNvSpPr>
          <p:nvPr/>
        </p:nvSpPr>
        <p:spPr bwMode="auto">
          <a:xfrm>
            <a:off x="7054850" y="6237288"/>
            <a:ext cx="1262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>
                <a:latin typeface="Calibri" pitchFamily="34" charset="0"/>
              </a:rPr>
              <a:t>M. Castoldi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C6D0F9-D500-4E80-938C-340382DF532D}" type="slidenum">
              <a:rPr lang="it-IT"/>
              <a:pPr>
                <a:defRPr/>
              </a:pPr>
              <a:t>43</a:t>
            </a:fld>
            <a:endParaRPr lang="it-IT"/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1268413"/>
            <a:ext cx="6335713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1" name="CasellaDiTesto 4"/>
          <p:cNvSpPr txBox="1">
            <a:spLocks noChangeArrowheads="1"/>
          </p:cNvSpPr>
          <p:nvPr/>
        </p:nvSpPr>
        <p:spPr bwMode="auto">
          <a:xfrm>
            <a:off x="7054850" y="6237288"/>
            <a:ext cx="1262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>
                <a:latin typeface="Calibri" pitchFamily="34" charset="0"/>
              </a:rPr>
              <a:t>M. Castoldi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0" y="44450"/>
            <a:ext cx="9144000" cy="892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600" b="1" dirty="0"/>
              <a:t>6.	Valutare e certificare le “competenze”: verso nuovi </a:t>
            </a:r>
            <a:r>
              <a:rPr lang="it-IT" sz="2600" b="1" cap="small" dirty="0"/>
              <a:t>strumenti</a:t>
            </a:r>
            <a:r>
              <a:rPr lang="it-IT" sz="2600" b="1" dirty="0"/>
              <a:t> e </a:t>
            </a:r>
            <a:r>
              <a:rPr lang="it-IT" sz="2600" b="1" cap="small" dirty="0"/>
              <a:t>modelli</a:t>
            </a:r>
          </a:p>
        </p:txBody>
      </p:sp>
      <p:sp>
        <p:nvSpPr>
          <p:cNvPr id="5" name="Rettangolo 4"/>
          <p:cNvSpPr/>
          <p:nvPr/>
        </p:nvSpPr>
        <p:spPr>
          <a:xfrm>
            <a:off x="0" y="858838"/>
            <a:ext cx="9144000" cy="1222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968667-46AA-451A-8FB0-C8EA422C1595}" type="slidenum">
              <a:rPr lang="it-IT"/>
              <a:pPr>
                <a:defRPr/>
              </a:pPr>
              <a:t>44</a:t>
            </a:fld>
            <a:endParaRPr lang="it-IT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7772400" cy="5032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2800" dirty="0" smtClean="0">
                <a:latin typeface="+mn-lt"/>
              </a:rPr>
              <a:t>Esempi di rubriche valutative</a:t>
            </a:r>
            <a:endParaRPr lang="it-IT" sz="2800" dirty="0">
              <a:latin typeface="+mn-lt"/>
            </a:endParaRPr>
          </a:p>
        </p:txBody>
      </p:sp>
      <p:pic>
        <p:nvPicPr>
          <p:cNvPr id="5939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784225"/>
            <a:ext cx="7488237" cy="585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6" name="CasellaDiTesto 5"/>
          <p:cNvSpPr txBox="1">
            <a:spLocks noChangeArrowheads="1"/>
          </p:cNvSpPr>
          <p:nvPr/>
        </p:nvSpPr>
        <p:spPr bwMode="auto">
          <a:xfrm>
            <a:off x="7054850" y="6237288"/>
            <a:ext cx="1262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>
                <a:latin typeface="Calibri" pitchFamily="34" charset="0"/>
              </a:rPr>
              <a:t>M. Castoldi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40AB2-BAAC-486B-9F1B-C76E4F9ED498}" type="slidenum">
              <a:rPr lang="it-IT"/>
              <a:pPr>
                <a:defRPr/>
              </a:pPr>
              <a:t>45</a:t>
            </a:fld>
            <a:endParaRPr lang="it-IT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71438" y="765175"/>
          <a:ext cx="8964612" cy="6092825"/>
        </p:xfrm>
        <a:graphic>
          <a:graphicData uri="http://schemas.openxmlformats.org/drawingml/2006/table">
            <a:tbl>
              <a:tblPr/>
              <a:tblGrid>
                <a:gridCol w="2240654"/>
                <a:gridCol w="2241278"/>
                <a:gridCol w="2241278"/>
                <a:gridCol w="2241278"/>
              </a:tblGrid>
              <a:tr h="43523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 i="1">
                          <a:latin typeface="Georgia"/>
                          <a:ea typeface="Calibri"/>
                          <a:cs typeface="Times New Roman"/>
                        </a:rPr>
                        <a:t>Livelli</a:t>
                      </a:r>
                      <a:endParaRPr lang="it-IT" sz="1200">
                        <a:latin typeface="Georgia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200" b="1">
                          <a:latin typeface="Georgia"/>
                          <a:ea typeface="Calibri"/>
                          <a:cs typeface="Times New Roman"/>
                        </a:rPr>
                        <a:t>Competenze </a:t>
                      </a:r>
                      <a:endParaRPr lang="it-IT" sz="12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i="1">
                          <a:latin typeface="Georgia"/>
                          <a:ea typeface="Calibri"/>
                          <a:cs typeface="Times New Roman"/>
                        </a:rPr>
                        <a:t>Base</a:t>
                      </a:r>
                      <a:endParaRPr lang="it-IT" sz="12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45634" marR="45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i="1">
                          <a:latin typeface="Georgia"/>
                          <a:ea typeface="Calibri"/>
                          <a:cs typeface="Times New Roman"/>
                        </a:rPr>
                        <a:t>Intermedio</a:t>
                      </a:r>
                      <a:endParaRPr lang="it-IT" sz="12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45634" marR="45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i="1">
                          <a:latin typeface="Georgia"/>
                          <a:ea typeface="Calibri"/>
                          <a:cs typeface="Times New Roman"/>
                        </a:rPr>
                        <a:t>Avanzato</a:t>
                      </a:r>
                      <a:endParaRPr lang="it-IT" sz="12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45634" marR="45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14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200" b="1">
                          <a:latin typeface="Georgia"/>
                          <a:ea typeface="Calibri"/>
                          <a:cs typeface="Times New Roman"/>
                        </a:rPr>
                        <a:t>Interagire a livello linguistico-comunicativo ascoltando le idee altrui ed esprimendo le proprie</a:t>
                      </a:r>
                      <a:endParaRPr lang="it-IT" sz="12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200">
                          <a:latin typeface="Georgia"/>
                          <a:ea typeface="Calibri"/>
                          <a:cs typeface="Times New Roman"/>
                        </a:rPr>
                        <a:t>Ascoltare con attenzione, in una conversazione o durante un lavoro, le idee esposte da altri (insegnanti, compagni, esperti…) ed esprimere in modo chiaro le proprie.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200">
                          <a:latin typeface="Georgia"/>
                          <a:ea typeface="Calibri"/>
                          <a:cs typeface="Times New Roman"/>
                        </a:rPr>
                        <a:t>Prendere spontaneamente la parola in classe o in altri gruppi per dare il proprio contributo; esprimere la propria opinione o parere tenendo conto di quanto espresso dagli altri e utilizzando un registro adeguato alla situazione comunicativa.   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200">
                          <a:latin typeface="Georgia"/>
                          <a:ea typeface="Calibri"/>
                          <a:cs typeface="Times New Roman"/>
                        </a:rPr>
                        <a:t>Partecipare in modo costruttivo alle varie situazioni comunicative, rispettando l’oggetto del confronto, i tempi, le idee altrui; supportando il proprie parere con argomentazioni corrette e  con disponibilità a modificare le proprie sulla base delle argomentazioni addotte dagli altri; esprimendo in modo chiaro il proprio pensiero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33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200" b="1">
                          <a:latin typeface="Georgia"/>
                          <a:ea typeface="Calibri"/>
                          <a:cs typeface="Times New Roman"/>
                        </a:rPr>
                        <a:t>Comprendere testi e messaggi di diversa tipologia e complessità</a:t>
                      </a:r>
                      <a:endParaRPr lang="it-IT" sz="12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200">
                          <a:latin typeface="Georgia"/>
                          <a:ea typeface="Calibri"/>
                          <a:cs typeface="Times New Roman"/>
                        </a:rPr>
                        <a:t>Comprendere testi orali e scritti di vario genere e ne riconosce le funzioni e gli elementi principali. 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200">
                          <a:latin typeface="Georgia"/>
                          <a:ea typeface="Calibri"/>
                          <a:cs typeface="Times New Roman"/>
                        </a:rPr>
                        <a:t>Comprendere testi orali e scritti anche espressi con linguaggi specifici propri dei diversi ambiti disciplinari, ricavandone dove necessario informazioni implicite.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200">
                          <a:latin typeface="Georgia"/>
                          <a:ea typeface="Calibri"/>
                          <a:cs typeface="Times New Roman"/>
                        </a:rPr>
                        <a:t>Comprendere testi orali e scritti di vario genere, espressi anche con linguaggi complessi, cogliendone l’argomento centrale, le informazioni di supporto e le eventuali inferenze.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33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200" b="1">
                          <a:latin typeface="Georgia"/>
                          <a:ea typeface="Calibri"/>
                          <a:cs typeface="Times New Roman"/>
                        </a:rPr>
                        <a:t>Produrre testi e messaggi di diversa tipologia, adeguati allo scopo comunicativo e al destinatario</a:t>
                      </a:r>
                      <a:endParaRPr lang="it-IT" sz="12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200">
                          <a:latin typeface="Georgia"/>
                          <a:ea typeface="Calibri"/>
                          <a:cs typeface="Times New Roman"/>
                        </a:rPr>
                        <a:t>Produrre testi chiari, organici e completi, a dominanza narrativa e descrittiva, con linguaggio semplice e aderendo agli scopi delle consegne.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200">
                          <a:latin typeface="Georgia"/>
                          <a:ea typeface="Calibri"/>
                          <a:cs typeface="Times New Roman"/>
                        </a:rPr>
                        <a:t>Produrre testi o messaggi chiari,  organici e completi, rispondenti alle diverse tipologie testuali,  e aderenti agli argomenti e agli scopi delle consegne.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Georgia"/>
                          <a:ea typeface="Calibri"/>
                          <a:cs typeface="Times New Roman"/>
                        </a:rPr>
                        <a:t>Produrre testi o messaggi coerenti e coesi in ogni aspetto, funzionali alle consegne e allo scopo da raggiungere, con adeguata scioltezza e fluidità e  comunicando in modo creativo e consapevole.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0446" name="Rettangolo 4"/>
          <p:cNvSpPr>
            <a:spLocks noChangeArrowheads="1"/>
          </p:cNvSpPr>
          <p:nvPr/>
        </p:nvSpPr>
        <p:spPr bwMode="auto">
          <a:xfrm>
            <a:off x="179388" y="260350"/>
            <a:ext cx="8785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>
                <a:latin typeface="Calibri" pitchFamily="34" charset="0"/>
              </a:rPr>
              <a:t>COMPETENZE COMUNI ALL’AREA DELLE LINGUE E DEI LINGUAGGI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0CAC9-61C6-43AB-800D-91D9FDE2A5F7}" type="slidenum">
              <a:rPr lang="it-IT"/>
              <a:pPr>
                <a:defRPr/>
              </a:pPr>
              <a:t>46</a:t>
            </a:fld>
            <a:endParaRPr lang="it-IT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323850" y="836613"/>
          <a:ext cx="8640763" cy="6251575"/>
        </p:xfrm>
        <a:graphic>
          <a:graphicData uri="http://schemas.openxmlformats.org/drawingml/2006/table">
            <a:tbl>
              <a:tblPr/>
              <a:tblGrid>
                <a:gridCol w="2160240"/>
                <a:gridCol w="2160240"/>
                <a:gridCol w="2160240"/>
                <a:gridCol w="2160240"/>
              </a:tblGrid>
              <a:tr h="3639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300">
                          <a:latin typeface="+mj-lt"/>
                          <a:ea typeface="MS Mincho"/>
                        </a:rPr>
                        <a:t>                                       </a:t>
                      </a:r>
                      <a:r>
                        <a:rPr lang="it-IT" sz="1300" b="1">
                          <a:latin typeface="+mj-lt"/>
                          <a:ea typeface="MS Mincho"/>
                        </a:rPr>
                        <a:t>LIVELLI</a:t>
                      </a:r>
                      <a:endParaRPr lang="it-IT" sz="1300">
                        <a:latin typeface="+mj-lt"/>
                        <a:ea typeface="MS Mincho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300" b="1">
                          <a:latin typeface="+mj-lt"/>
                          <a:ea typeface="MS Mincho"/>
                        </a:rPr>
                        <a:t>COMPETENZE</a:t>
                      </a:r>
                      <a:endParaRPr lang="it-IT" sz="1300">
                        <a:latin typeface="+mj-lt"/>
                        <a:ea typeface="MS Mincho"/>
                      </a:endParaRPr>
                    </a:p>
                  </a:txBody>
                  <a:tcPr marL="36720" marR="36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300" b="1">
                          <a:latin typeface="+mj-lt"/>
                          <a:ea typeface="MS Mincho"/>
                        </a:rPr>
                        <a:t>BASE</a:t>
                      </a:r>
                      <a:endParaRPr lang="it-IT" sz="1300">
                        <a:latin typeface="+mj-lt"/>
                        <a:ea typeface="MS Mincho"/>
                      </a:endParaRPr>
                    </a:p>
                  </a:txBody>
                  <a:tcPr marL="36720" marR="36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300" b="1">
                          <a:latin typeface="+mj-lt"/>
                          <a:ea typeface="MS Mincho"/>
                        </a:rPr>
                        <a:t>INTERMEDIO</a:t>
                      </a:r>
                      <a:endParaRPr lang="it-IT" sz="1300">
                        <a:latin typeface="+mj-lt"/>
                        <a:ea typeface="MS Mincho"/>
                      </a:endParaRPr>
                    </a:p>
                  </a:txBody>
                  <a:tcPr marL="36720" marR="36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300" b="1">
                          <a:latin typeface="+mj-lt"/>
                          <a:ea typeface="MS Mincho"/>
                        </a:rPr>
                        <a:t>AVANZATO</a:t>
                      </a:r>
                      <a:endParaRPr lang="it-IT" sz="1300">
                        <a:latin typeface="+mj-lt"/>
                        <a:ea typeface="MS Mincho"/>
                      </a:endParaRPr>
                    </a:p>
                  </a:txBody>
                  <a:tcPr marL="36720" marR="36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736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52400" algn="l"/>
                        </a:tabLst>
                      </a:pPr>
                      <a:r>
                        <a:rPr lang="it-IT" sz="1300">
                          <a:latin typeface="+mj-lt"/>
                          <a:ea typeface="MS Mincho"/>
                        </a:rPr>
                        <a:t>collocarsi e sapersi orientare nello spazio e nel tempo riflettendo su caratteristiche, relazioni e trasformazioni delle società organizzate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t-IT" sz="1300">
                          <a:latin typeface="+mj-lt"/>
                          <a:ea typeface="MS Mincho"/>
                        </a:rPr>
                        <a:t>effettuare ricerche storico- geografiche, con particolare riferimento al proprio territorio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52400" algn="l"/>
                        </a:tabLst>
                      </a:pPr>
                      <a:r>
                        <a:rPr lang="it-IT" sz="1300">
                          <a:latin typeface="+mj-lt"/>
                          <a:ea typeface="MS Mincho"/>
                        </a:rPr>
                        <a:t>collocare l’esperienza personale in un sistema di regole fondato sul reciproco riconoscimento dei diritti a tutela della persona, della collettività e dell’ambiente</a:t>
                      </a:r>
                    </a:p>
                  </a:txBody>
                  <a:tcPr marL="36720" marR="36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>
                          <a:latin typeface="+mj-lt"/>
                          <a:ea typeface="MS Mincho"/>
                        </a:rPr>
                        <a:t>-informarsi sugli eventi che caratterizzano la vita socio-economica e culturale del contesto ambientale di vita e prendere decisioni in merito al proprio agire quotidiano e in prospettiva di eventuali sviluppi dell’ambiente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>
                          <a:latin typeface="+mj-lt"/>
                          <a:ea typeface="MS Mincho"/>
                        </a:rPr>
                        <a:t>-impostare un’attività di ricerca precisando il problema da affrontare e le operazioni da compiere, prestando attenzione alla attendibilità delle fonti e alla loro pertinenza rispetto alla storia e all’evoluzione del  territorio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>
                          <a:latin typeface="+mj-lt"/>
                          <a:ea typeface="MS Mincho"/>
                        </a:rPr>
                        <a:t>-riconoscere le regole della vita comune nei contesti quotidiani (famiglia, scuola, tempo libero, …) e rispettarle nel proprio agire</a:t>
                      </a:r>
                    </a:p>
                  </a:txBody>
                  <a:tcPr marL="36720" marR="36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>
                          <a:latin typeface="+mj-lt"/>
                          <a:ea typeface="MS Mincho"/>
                        </a:rPr>
                        <a:t>-raccogliere informazioni e verificarne l’attendibilità allo scopo di prendere decisioni in merito a propri progetti di studio, di lavoro, di tempo libero, in relazione alle opportunità offerte dal  contesto di vita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>
                          <a:latin typeface="+mj-lt"/>
                          <a:ea typeface="MS Mincho"/>
                        </a:rPr>
                        <a:t>-raccogliere dati, informazioni e notizie attraverso la consultazione di testi o l’accesso a archivi o  altre fonti. Confrontare e comparare i dati, elaborarli e rappresentarli, per documentare e interpretare i fatti e  i fenomeni storico- geografici esaminati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>
                          <a:latin typeface="+mj-lt"/>
                          <a:ea typeface="MS Mincho"/>
                        </a:rPr>
                        <a:t>-conoscere le regole che stanno alla base delle varie forme di governo territoriale (comune, provincia, …) allo scopo di individuare ed  esercitare  i propri diritti, adempiere ai doveri come cittadino membro di una determinata comunità</a:t>
                      </a:r>
                    </a:p>
                  </a:txBody>
                  <a:tcPr marL="36720" marR="36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 dirty="0">
                          <a:latin typeface="+mj-lt"/>
                          <a:ea typeface="MS Mincho"/>
                        </a:rPr>
                        <a:t>-documentarsi in merito a decisioni da prendere per il proprio progetto di vita, sia attraverso informazioni dirette e indirette, per approfondire la conoscenza di eventi, situazioni, problemi attinenti allo sviluppo del contesto socio-economico e culturale  e per partecipare alla soluzione di problemi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 dirty="0">
                          <a:latin typeface="+mj-lt"/>
                          <a:ea typeface="MS Mincho"/>
                        </a:rPr>
                        <a:t>-esaminare aspetti, fatti e fenomeni che riguardano il territorio di appartenenza, utilizzando diversi  metodi e procedure di ricerca allo scopo di presentare i risultati  dell’analisi e descriverne l’evoluzione  nel tempo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 dirty="0">
                          <a:latin typeface="+mj-lt"/>
                          <a:ea typeface="MS Mincho"/>
                        </a:rPr>
                        <a:t>-assumere comportamenti di partecipazione responsabile perché i diritti e i doveri di tutti i membri di una comunità territoriale vengano esercitati e rispettati</a:t>
                      </a:r>
                    </a:p>
                  </a:txBody>
                  <a:tcPr marL="36720" marR="36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459" name="Rettangolo 5"/>
          <p:cNvSpPr>
            <a:spLocks noChangeArrowheads="1"/>
          </p:cNvSpPr>
          <p:nvPr/>
        </p:nvSpPr>
        <p:spPr bwMode="auto">
          <a:xfrm>
            <a:off x="179388" y="250825"/>
            <a:ext cx="8785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>
                <a:latin typeface="Calibri" pitchFamily="34" charset="0"/>
              </a:rPr>
              <a:t>COMPETENZE COMUNI ALL’AREA STORICO-GEOGRAFICA E DI CITTADINANZA</a:t>
            </a:r>
            <a:endParaRPr lang="it-IT">
              <a:latin typeface="Calibri" pitchFamily="34" charset="0"/>
            </a:endParaRPr>
          </a:p>
        </p:txBody>
      </p:sp>
      <p:cxnSp>
        <p:nvCxnSpPr>
          <p:cNvPr id="8" name="Connettore 1 7"/>
          <p:cNvCxnSpPr/>
          <p:nvPr/>
        </p:nvCxnSpPr>
        <p:spPr>
          <a:xfrm>
            <a:off x="323850" y="836613"/>
            <a:ext cx="2160588" cy="360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67E56-D5F7-40D0-AC15-CC4ADC068A70}" type="slidenum">
              <a:rPr lang="it-IT"/>
              <a:pPr>
                <a:defRPr/>
              </a:pPr>
              <a:t>47</a:t>
            </a:fld>
            <a:endParaRPr lang="it-IT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323850" y="620713"/>
          <a:ext cx="8569325" cy="6537325"/>
        </p:xfrm>
        <a:graphic>
          <a:graphicData uri="http://schemas.openxmlformats.org/drawingml/2006/table">
            <a:tbl>
              <a:tblPr/>
              <a:tblGrid>
                <a:gridCol w="1944216"/>
                <a:gridCol w="2160240"/>
                <a:gridCol w="2160240"/>
                <a:gridCol w="2304260"/>
              </a:tblGrid>
              <a:tr h="1336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300" dirty="0">
                          <a:latin typeface="+mj-lt"/>
                          <a:ea typeface="MS Mincho"/>
                        </a:rPr>
                        <a:t>          </a:t>
                      </a:r>
                      <a:r>
                        <a:rPr lang="it-IT" sz="1300" dirty="0" smtClean="0">
                          <a:latin typeface="+mj-lt"/>
                          <a:ea typeface="MS Mincho"/>
                        </a:rPr>
                        <a:t>                         </a:t>
                      </a:r>
                      <a:r>
                        <a:rPr lang="it-IT" sz="1300" b="1" dirty="0">
                          <a:latin typeface="+mj-lt"/>
                          <a:ea typeface="MS Mincho"/>
                        </a:rPr>
                        <a:t>LIVELLI</a:t>
                      </a:r>
                      <a:endParaRPr lang="it-IT" sz="1300" dirty="0">
                        <a:latin typeface="+mj-lt"/>
                        <a:ea typeface="MS Mincho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300" b="1" dirty="0">
                          <a:latin typeface="+mj-lt"/>
                          <a:ea typeface="MS Mincho"/>
                        </a:rPr>
                        <a:t>COMPETENZE</a:t>
                      </a:r>
                      <a:endParaRPr lang="it-IT" sz="1300" dirty="0">
                        <a:latin typeface="+mj-lt"/>
                        <a:ea typeface="MS Mincho"/>
                      </a:endParaRPr>
                    </a:p>
                  </a:txBody>
                  <a:tcPr marL="30786" marR="30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300" b="1">
                          <a:latin typeface="+mj-lt"/>
                          <a:ea typeface="MS Mincho"/>
                        </a:rPr>
                        <a:t>BASE</a:t>
                      </a:r>
                      <a:endParaRPr lang="it-IT" sz="1300">
                        <a:latin typeface="+mj-lt"/>
                        <a:ea typeface="MS Mincho"/>
                      </a:endParaRPr>
                    </a:p>
                  </a:txBody>
                  <a:tcPr marL="30786" marR="30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300" b="1">
                          <a:latin typeface="+mj-lt"/>
                          <a:ea typeface="MS Mincho"/>
                        </a:rPr>
                        <a:t>INTERMEDIO</a:t>
                      </a:r>
                      <a:endParaRPr lang="it-IT" sz="1300">
                        <a:latin typeface="+mj-lt"/>
                        <a:ea typeface="MS Mincho"/>
                      </a:endParaRPr>
                    </a:p>
                  </a:txBody>
                  <a:tcPr marL="30786" marR="30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300" b="1">
                          <a:latin typeface="+mj-lt"/>
                          <a:ea typeface="MS Mincho"/>
                        </a:rPr>
                        <a:t>AVANZATO</a:t>
                      </a:r>
                      <a:endParaRPr lang="it-IT" sz="1300">
                        <a:latin typeface="+mj-lt"/>
                        <a:ea typeface="MS Mincho"/>
                      </a:endParaRPr>
                    </a:p>
                  </a:txBody>
                  <a:tcPr marL="30786" marR="30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436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52400" algn="l"/>
                        </a:tabLst>
                      </a:pPr>
                      <a:r>
                        <a:rPr lang="it-IT" sz="1300" dirty="0">
                          <a:latin typeface="+mj-lt"/>
                          <a:ea typeface="MS Mincho"/>
                        </a:rPr>
                        <a:t>riconoscere problemi di natura scientifica e individuare coerenti strategie di soluzione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t-IT" sz="1300" dirty="0">
                          <a:latin typeface="+mj-lt"/>
                          <a:ea typeface="MS Mincho"/>
                        </a:rPr>
                        <a:t>osservare, analizzare e descrivere situazioni, fatti e fenomeni, ponendosi domande, formulando ipotesi e verificandole, anche progettando e realizzando esperimenti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52400" algn="l"/>
                        </a:tabLst>
                      </a:pPr>
                      <a:r>
                        <a:rPr lang="it-IT" sz="1300" dirty="0">
                          <a:latin typeface="+mj-lt"/>
                          <a:ea typeface="MS Mincho"/>
                        </a:rPr>
                        <a:t>riconoscere le interazioni fra il mondo naturale, artificiale e comunità umana, valutandone le conseguenze</a:t>
                      </a:r>
                    </a:p>
                  </a:txBody>
                  <a:tcPr marL="30786" marR="30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 dirty="0">
                          <a:latin typeface="+mj-lt"/>
                          <a:ea typeface="MS Mincho"/>
                        </a:rPr>
                        <a:t>- formulare un problema, inizialmente avvertito come situazione di disagio, con alcune domande precise alle quali si intende trovare  risposte in grado di risolverlo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 dirty="0">
                          <a:latin typeface="+mj-lt"/>
                          <a:ea typeface="MS Mincho"/>
                        </a:rPr>
                        <a:t>-acquisire dati e informazioni consultando materiale di vario tipo (tabelle, cartine geografiche, guide, elenchi, articoli …) allo scopo di definire il fatto e/o il fenomeno da osservare ed esaminare. Riorganizzare i dati in modo funzionale alle richieste e usare strumenti per rappresentare e confrontare le informazioni a disposizione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 dirty="0">
                          <a:latin typeface="+mj-lt"/>
                          <a:ea typeface="MS Mincho"/>
                        </a:rPr>
                        <a:t>-porsi domande in relazione a situazioni problematiche rilevate nel contesto di vita,  per comprendere i possibili collegamenti tra i diversi aspetti esaminati e la realtà circostante</a:t>
                      </a:r>
                    </a:p>
                  </a:txBody>
                  <a:tcPr marL="30786" marR="30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>
                          <a:latin typeface="+mj-lt"/>
                          <a:ea typeface="MS Mincho"/>
                        </a:rPr>
                        <a:t>-individuare ed elaborare le informazioni che servono per definire il problema che si vuol affrontare e  procurarle, rispettando i vincoli entro cui operare e darsi dei criteri per adottare soluzioni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>
                          <a:latin typeface="+mj-lt"/>
                          <a:ea typeface="MS Mincho"/>
                        </a:rPr>
                        <a:t>-recuperare e utilizzare le esperienze fatte in precedenza per impostare l’esame di un nuovo fatto o fenomeno o un esperimento di laboratorio. Descrivere e schematizzare la successione di istruzioni per avviare le procedure di analisi, di formulazione e di verifica delle ipotesi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>
                          <a:latin typeface="+mj-lt"/>
                          <a:ea typeface="MS Mincho"/>
                        </a:rPr>
                        <a:t>-scegliere alcuni problemi della vita quotidiana per esaminare ed evidenziare attraverso schemi, grafici, tabelle i possibili collegamenti e le interdipendenze tra i vari aspetti (economico, politico, tecnologico, …) della realtà presa in considerazione</a:t>
                      </a:r>
                    </a:p>
                  </a:txBody>
                  <a:tcPr marL="30786" marR="30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 dirty="0">
                          <a:latin typeface="+mj-lt"/>
                          <a:ea typeface="MS Mincho"/>
                        </a:rPr>
                        <a:t>-tradurre le informazioni raccolte per la formulazione del </a:t>
                      </a:r>
                      <a:r>
                        <a:rPr lang="it-IT" sz="1300" dirty="0" smtClean="0">
                          <a:latin typeface="+mj-lt"/>
                          <a:ea typeface="MS Mincho"/>
                        </a:rPr>
                        <a:t>proble-ma </a:t>
                      </a:r>
                      <a:r>
                        <a:rPr lang="it-IT" sz="1300" dirty="0">
                          <a:latin typeface="+mj-lt"/>
                          <a:ea typeface="MS Mincho"/>
                        </a:rPr>
                        <a:t>in un linguaggio scientifico e trovare la soluzione che ottimizzi le risorse a disposizione. Verificare l’adeguatezza dei risultati ottenuti in relazione alla situazione reale iniziale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 dirty="0">
                          <a:latin typeface="+mj-lt"/>
                          <a:ea typeface="MS Mincho"/>
                        </a:rPr>
                        <a:t>-usare per l’analisi e </a:t>
                      </a:r>
                      <a:r>
                        <a:rPr lang="it-IT" sz="1300" dirty="0" smtClean="0">
                          <a:latin typeface="+mj-lt"/>
                          <a:ea typeface="MS Mincho"/>
                        </a:rPr>
                        <a:t>l’osservazio-ne </a:t>
                      </a:r>
                      <a:r>
                        <a:rPr lang="it-IT" sz="1300" dirty="0">
                          <a:latin typeface="+mj-lt"/>
                          <a:ea typeface="MS Mincho"/>
                        </a:rPr>
                        <a:t>di fatti e fenomeni </a:t>
                      </a:r>
                      <a:r>
                        <a:rPr lang="it-IT" sz="1300" dirty="0" smtClean="0">
                          <a:latin typeface="+mj-lt"/>
                          <a:ea typeface="MS Mincho"/>
                        </a:rPr>
                        <a:t>procedi-menti </a:t>
                      </a:r>
                      <a:r>
                        <a:rPr lang="it-IT" sz="1300" dirty="0">
                          <a:latin typeface="+mj-lt"/>
                          <a:ea typeface="MS Mincho"/>
                        </a:rPr>
                        <a:t>diversi, sapendo adottare quello ritenuto più idoneo alla situazione, sulla base delle </a:t>
                      </a:r>
                      <a:r>
                        <a:rPr lang="it-IT" sz="1300" dirty="0" smtClean="0">
                          <a:latin typeface="+mj-lt"/>
                          <a:ea typeface="MS Mincho"/>
                        </a:rPr>
                        <a:t>espe-rienze </a:t>
                      </a:r>
                      <a:r>
                        <a:rPr lang="it-IT" sz="1300" dirty="0">
                          <a:latin typeface="+mj-lt"/>
                          <a:ea typeface="MS Mincho"/>
                        </a:rPr>
                        <a:t>personale. Porre </a:t>
                      </a:r>
                      <a:r>
                        <a:rPr lang="it-IT" sz="1300" dirty="0" smtClean="0">
                          <a:latin typeface="+mj-lt"/>
                          <a:ea typeface="MS Mincho"/>
                        </a:rPr>
                        <a:t>attenzio-ne </a:t>
                      </a:r>
                      <a:r>
                        <a:rPr lang="it-IT" sz="1300" dirty="0">
                          <a:latin typeface="+mj-lt"/>
                          <a:ea typeface="MS Mincho"/>
                        </a:rPr>
                        <a:t>ai risultati ottenuti </a:t>
                      </a:r>
                      <a:r>
                        <a:rPr lang="it-IT" sz="1300" dirty="0" smtClean="0">
                          <a:latin typeface="+mj-lt"/>
                          <a:ea typeface="MS Mincho"/>
                        </a:rPr>
                        <a:t>verifican-done </a:t>
                      </a:r>
                      <a:r>
                        <a:rPr lang="it-IT" sz="1300" dirty="0">
                          <a:latin typeface="+mj-lt"/>
                          <a:ea typeface="MS Mincho"/>
                        </a:rPr>
                        <a:t>l’attendibilità e la validità rispetto alle ipotesi </a:t>
                      </a:r>
                      <a:r>
                        <a:rPr lang="it-IT" sz="1300" dirty="0" err="1">
                          <a:latin typeface="+mj-lt"/>
                          <a:ea typeface="MS Mincho"/>
                        </a:rPr>
                        <a:t>fomulate</a:t>
                      </a:r>
                      <a:r>
                        <a:rPr lang="it-IT" sz="1300" dirty="0">
                          <a:latin typeface="+mj-lt"/>
                          <a:ea typeface="MS Mincho"/>
                        </a:rPr>
                        <a:t>. Comunicare le procedure seguite e i risultati in modo chiaro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 dirty="0">
                          <a:latin typeface="+mj-lt"/>
                          <a:ea typeface="MS Mincho"/>
                        </a:rPr>
                        <a:t>-esaminare con attenzione alcune scelte relative alla modificazione dell’ambiente (costruzioni, infrastrutture, …) e valutare gli impatti ambientali di tali decisioni. Esprimere il proprio parere e la propria valutazione circa le scelte fatte</a:t>
                      </a:r>
                    </a:p>
                  </a:txBody>
                  <a:tcPr marL="30786" marR="30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2483" name="Rettangolo 5"/>
          <p:cNvSpPr>
            <a:spLocks noChangeArrowheads="1"/>
          </p:cNvSpPr>
          <p:nvPr/>
        </p:nvSpPr>
        <p:spPr bwMode="auto">
          <a:xfrm>
            <a:off x="179388" y="115888"/>
            <a:ext cx="8785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>
                <a:latin typeface="Calibri" pitchFamily="34" charset="0"/>
              </a:rPr>
              <a:t>COMPETENZE COMUNI ALL’AREA MATEMATICO-SCIENTIFICO-TECNOLOGICA</a:t>
            </a:r>
            <a:endParaRPr lang="it-IT">
              <a:latin typeface="Calibri" pitchFamily="34" charset="0"/>
            </a:endParaRPr>
          </a:p>
        </p:txBody>
      </p:sp>
      <p:cxnSp>
        <p:nvCxnSpPr>
          <p:cNvPr id="8" name="Connettore 1 7"/>
          <p:cNvCxnSpPr/>
          <p:nvPr/>
        </p:nvCxnSpPr>
        <p:spPr>
          <a:xfrm>
            <a:off x="323850" y="620713"/>
            <a:ext cx="1944688" cy="360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56E0AD-E95A-415C-B497-0CC928EA5BAB}" type="slidenum">
              <a:rPr lang="it-IT"/>
              <a:pPr>
                <a:defRPr/>
              </a:pPr>
              <a:t>48</a:t>
            </a:fld>
            <a:endParaRPr lang="it-IT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250825" y="549275"/>
          <a:ext cx="8785225" cy="6670675"/>
        </p:xfrm>
        <a:graphic>
          <a:graphicData uri="http://schemas.openxmlformats.org/drawingml/2006/table">
            <a:tbl>
              <a:tblPr/>
              <a:tblGrid>
                <a:gridCol w="2016224"/>
                <a:gridCol w="2088232"/>
                <a:gridCol w="2232248"/>
                <a:gridCol w="2448272"/>
              </a:tblGrid>
              <a:tr h="38376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50">
                          <a:latin typeface="+mj-lt"/>
                          <a:ea typeface="Times New Roman"/>
                          <a:cs typeface="Times New Roman"/>
                        </a:rPr>
                        <a:t>Livelli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50">
                          <a:latin typeface="+mj-lt"/>
                          <a:ea typeface="Times New Roman"/>
                          <a:cs typeface="Times New Roman"/>
                        </a:rPr>
                        <a:t>Competenze</a:t>
                      </a:r>
                    </a:p>
                  </a:txBody>
                  <a:tcPr marL="29580" marR="29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50">
                          <a:latin typeface="+mj-lt"/>
                          <a:ea typeface="Times New Roman"/>
                          <a:cs typeface="Times New Roman"/>
                        </a:rPr>
                        <a:t>Base</a:t>
                      </a:r>
                    </a:p>
                  </a:txBody>
                  <a:tcPr marL="29580" marR="29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50">
                          <a:latin typeface="+mj-lt"/>
                          <a:ea typeface="Times New Roman"/>
                          <a:cs typeface="Times New Roman"/>
                        </a:rPr>
                        <a:t>Intermedio</a:t>
                      </a:r>
                    </a:p>
                  </a:txBody>
                  <a:tcPr marL="29580" marR="29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50">
                          <a:latin typeface="+mj-lt"/>
                          <a:ea typeface="Times New Roman"/>
                          <a:cs typeface="Times New Roman"/>
                        </a:rPr>
                        <a:t>Avanzato</a:t>
                      </a:r>
                    </a:p>
                  </a:txBody>
                  <a:tcPr marL="29580" marR="29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25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250" dirty="0">
                          <a:latin typeface="+mj-lt"/>
                          <a:ea typeface="Times New Roman"/>
                          <a:cs typeface="Times New Roman"/>
                        </a:rPr>
                        <a:t>Osservare, interpretare ed apprezzare opere e manifestazioni artistiche e musicali e partecipare a manifestazioni </a:t>
                      </a:r>
                      <a:r>
                        <a:rPr lang="it-IT" sz="1250" dirty="0" err="1">
                          <a:latin typeface="+mj-lt"/>
                          <a:ea typeface="Times New Roman"/>
                          <a:cs typeface="Times New Roman"/>
                        </a:rPr>
                        <a:t>artistico-culturali</a:t>
                      </a:r>
                      <a:r>
                        <a:rPr lang="it-IT" sz="1250" dirty="0">
                          <a:latin typeface="+mj-lt"/>
                          <a:ea typeface="Times New Roman"/>
                          <a:cs typeface="Times New Roman"/>
                        </a:rPr>
                        <a:t> del territorio.</a:t>
                      </a:r>
                    </a:p>
                  </a:txBody>
                  <a:tcPr marL="29580" marR="29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50">
                          <a:latin typeface="+mj-lt"/>
                          <a:ea typeface="Times New Roman"/>
                          <a:cs typeface="Times New Roman"/>
                        </a:rPr>
                        <a:t>-acquisire informazioni su eventi e/o manifestazioni di tipo culturale promosse a livello locale. Organizzare la propria giornata o settimana per poter partecipare alle iniziative, anche sulla base di opportunità offerte dai promotori.</a:t>
                      </a:r>
                    </a:p>
                  </a:txBody>
                  <a:tcPr marL="29580" marR="29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50" dirty="0">
                          <a:latin typeface="+mj-lt"/>
                          <a:ea typeface="Times New Roman"/>
                          <a:cs typeface="Times New Roman"/>
                        </a:rPr>
                        <a:t>-procurarsi informazioni presso gli enti promotori di </a:t>
                      </a:r>
                      <a:r>
                        <a:rPr lang="it-IT" sz="1250" dirty="0" smtClean="0">
                          <a:latin typeface="+mj-lt"/>
                          <a:ea typeface="Times New Roman"/>
                          <a:cs typeface="Times New Roman"/>
                        </a:rPr>
                        <a:t>manifesta-zioni </a:t>
                      </a:r>
                      <a:r>
                        <a:rPr lang="it-IT" sz="1250" dirty="0">
                          <a:latin typeface="+mj-lt"/>
                          <a:ea typeface="Times New Roman"/>
                          <a:cs typeface="Times New Roman"/>
                        </a:rPr>
                        <a:t>culturali ( </a:t>
                      </a:r>
                      <a:r>
                        <a:rPr lang="it-IT" sz="1250" dirty="0" smtClean="0">
                          <a:latin typeface="+mj-lt"/>
                          <a:ea typeface="Times New Roman"/>
                          <a:cs typeface="Times New Roman"/>
                        </a:rPr>
                        <a:t>Assessorati </a:t>
                      </a:r>
                      <a:r>
                        <a:rPr lang="it-IT" sz="1250" dirty="0">
                          <a:latin typeface="+mj-lt"/>
                          <a:ea typeface="Times New Roman"/>
                          <a:cs typeface="Times New Roman"/>
                        </a:rPr>
                        <a:t>della  Provincia, Assessorati del </a:t>
                      </a:r>
                      <a:r>
                        <a:rPr lang="it-IT" sz="1250" dirty="0" smtClean="0">
                          <a:latin typeface="+mj-lt"/>
                          <a:ea typeface="Times New Roman"/>
                          <a:cs typeface="Times New Roman"/>
                        </a:rPr>
                        <a:t>Comu-ne</a:t>
                      </a:r>
                      <a:r>
                        <a:rPr lang="it-IT" sz="1250" dirty="0">
                          <a:latin typeface="+mj-lt"/>
                          <a:ea typeface="Times New Roman"/>
                          <a:cs typeface="Times New Roman"/>
                        </a:rPr>
                        <a:t>, Musei, Teatri, Conservatori, ecc.) per conoscere le varie </a:t>
                      </a:r>
                      <a:r>
                        <a:rPr lang="it-IT" sz="1250" dirty="0" smtClean="0">
                          <a:latin typeface="+mj-lt"/>
                          <a:ea typeface="Times New Roman"/>
                          <a:cs typeface="Times New Roman"/>
                        </a:rPr>
                        <a:t>iniziative </a:t>
                      </a:r>
                      <a:r>
                        <a:rPr lang="it-IT" sz="1250" dirty="0">
                          <a:latin typeface="+mj-lt"/>
                          <a:ea typeface="Times New Roman"/>
                          <a:cs typeface="Times New Roman"/>
                        </a:rPr>
                        <a:t>e valutare le </a:t>
                      </a:r>
                      <a:r>
                        <a:rPr lang="it-IT" sz="1250" dirty="0" smtClean="0">
                          <a:latin typeface="+mj-lt"/>
                          <a:ea typeface="Times New Roman"/>
                          <a:cs typeface="Times New Roman"/>
                        </a:rPr>
                        <a:t>opportu-nità </a:t>
                      </a:r>
                      <a:r>
                        <a:rPr lang="it-IT" sz="1250" dirty="0">
                          <a:latin typeface="+mj-lt"/>
                          <a:ea typeface="Times New Roman"/>
                          <a:cs typeface="Times New Roman"/>
                        </a:rPr>
                        <a:t>offerte. Scegliere le </a:t>
                      </a:r>
                      <a:r>
                        <a:rPr lang="it-IT" sz="1250" dirty="0" smtClean="0">
                          <a:latin typeface="+mj-lt"/>
                          <a:ea typeface="Times New Roman"/>
                          <a:cs typeface="Times New Roman"/>
                        </a:rPr>
                        <a:t>manife-stazioni </a:t>
                      </a:r>
                      <a:r>
                        <a:rPr lang="it-IT" sz="1250" dirty="0">
                          <a:latin typeface="+mj-lt"/>
                          <a:ea typeface="Times New Roman"/>
                          <a:cs typeface="Times New Roman"/>
                        </a:rPr>
                        <a:t>in relazione a criteri di interesse personale o di </a:t>
                      </a:r>
                      <a:r>
                        <a:rPr lang="it-IT" sz="1250" dirty="0" smtClean="0">
                          <a:latin typeface="+mj-lt"/>
                          <a:ea typeface="Times New Roman"/>
                          <a:cs typeface="Times New Roman"/>
                        </a:rPr>
                        <a:t>funzio-nalità </a:t>
                      </a:r>
                      <a:r>
                        <a:rPr lang="it-IT" sz="1250" dirty="0">
                          <a:latin typeface="+mj-lt"/>
                          <a:ea typeface="Times New Roman"/>
                          <a:cs typeface="Times New Roman"/>
                        </a:rPr>
                        <a:t>all’approfondimento  di temi o argomenti di studio e/o di ricerca personale</a:t>
                      </a:r>
                    </a:p>
                  </a:txBody>
                  <a:tcPr marL="29580" marR="29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50">
                          <a:latin typeface="+mj-lt"/>
                          <a:ea typeface="Times New Roman"/>
                          <a:cs typeface="Times New Roman"/>
                        </a:rPr>
                        <a:t>-partecipare ad iniziative culturali sulla base di  propri progetti personali o scelte  autonome. Informarsi e approfondire il significato delle iniziative scelte per un arricchimento culturale e per un successivo sviluppo di conoscenze e di esperienze personali. Interagire con gli artisti e/o con i promotori dell’iniziativa per comprendere meglio il senso e il significato della manifestazione a cui si è preso parte</a:t>
                      </a:r>
                    </a:p>
                  </a:txBody>
                  <a:tcPr marL="29580" marR="29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31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250" dirty="0">
                          <a:latin typeface="+mj-lt"/>
                          <a:ea typeface="Times New Roman"/>
                          <a:cs typeface="Times New Roman"/>
                        </a:rPr>
                        <a:t>Contribuire, in ragione delle proprie potenzialità ed interessi, alla realizzazione di manifestazioni artistiche, musicali e sportive.</a:t>
                      </a:r>
                    </a:p>
                  </a:txBody>
                  <a:tcPr marL="29580" marR="29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250" dirty="0">
                          <a:latin typeface="+mj-lt"/>
                          <a:ea typeface="Times New Roman"/>
                          <a:cs typeface="Times New Roman"/>
                        </a:rPr>
                        <a:t>-partecipare come “volontari” alla realizzazione di iniziative culturali nell’ambiente di vita sia con ruoli generici sia con ruoli definiti.</a:t>
                      </a:r>
                    </a:p>
                  </a:txBody>
                  <a:tcPr marL="29580" marR="29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250" dirty="0">
                          <a:latin typeface="+mj-lt"/>
                          <a:ea typeface="Times New Roman"/>
                          <a:cs typeface="Times New Roman"/>
                        </a:rPr>
                        <a:t>-far parte di gruppi e/o comitati promotori ( nella scuola e fuori della scuola) di iniziative </a:t>
                      </a:r>
                      <a:r>
                        <a:rPr lang="it-IT" sz="1250" dirty="0" smtClean="0">
                          <a:latin typeface="+mj-lt"/>
                          <a:ea typeface="Times New Roman"/>
                          <a:cs typeface="Times New Roman"/>
                        </a:rPr>
                        <a:t>cultura-li</a:t>
                      </a:r>
                      <a:r>
                        <a:rPr lang="it-IT" sz="1250" dirty="0">
                          <a:latin typeface="+mj-lt"/>
                          <a:ea typeface="Times New Roman"/>
                          <a:cs typeface="Times New Roman"/>
                        </a:rPr>
                        <a:t>; partecipare alla progettazione e alla realizzazione delle iniziative con ruoli attivi anche nelle decisioni da prendere.</a:t>
                      </a:r>
                    </a:p>
                  </a:txBody>
                  <a:tcPr marL="29580" marR="29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250" dirty="0">
                          <a:latin typeface="+mj-lt"/>
                          <a:ea typeface="Times New Roman"/>
                          <a:cs typeface="Times New Roman"/>
                        </a:rPr>
                        <a:t>-partecipare ad iniziative culturali con propri lavori e/o azioni allo scopo di comunicare le proprie idee, emozioni, sentimenti e di ascoltare le osservazioni dei potenziali fruitori</a:t>
                      </a:r>
                    </a:p>
                  </a:txBody>
                  <a:tcPr marL="29580" marR="29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88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250" dirty="0">
                          <a:latin typeface="+mj-lt"/>
                          <a:ea typeface="Times New Roman"/>
                          <a:cs typeface="Times New Roman"/>
                        </a:rPr>
                        <a:t>Avere cura e rispetto del proprio corpo, tenere comportamenti rispettosi di salute, praticare attività motoria e sportiva quale presupposto indispensabile per uno stile di vita sano.</a:t>
                      </a:r>
                    </a:p>
                  </a:txBody>
                  <a:tcPr marL="29580" marR="29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250" dirty="0">
                          <a:latin typeface="+mj-lt"/>
                          <a:ea typeface="Times New Roman"/>
                          <a:cs typeface="Times New Roman"/>
                        </a:rPr>
                        <a:t>Iscriversi ad associazioni sportive  e partecipare ad iniziative mirate allo sviluppo psico-fisico delle persone.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250" dirty="0">
                          <a:latin typeface="+mj-lt"/>
                          <a:ea typeface="Times New Roman"/>
                          <a:cs typeface="Times New Roman"/>
                        </a:rPr>
                        <a:t>Prestare attenzione al rapporto alimentazione e sforzo fisico e organizzare un proprio regime dietetico con l’aiuto di un esperto.</a:t>
                      </a:r>
                    </a:p>
                  </a:txBody>
                  <a:tcPr marL="29580" marR="29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250" dirty="0">
                          <a:latin typeface="+mj-lt"/>
                          <a:ea typeface="Times New Roman"/>
                          <a:cs typeface="Times New Roman"/>
                        </a:rPr>
                        <a:t>-praticare sport scelti sulla base di un interesse personale e/o di un consiglio medico. Rispettare i tempi e ritmi di allenamento sulla base anche di conoscenza acquisite nella scuola e in attività </a:t>
                      </a:r>
                      <a:r>
                        <a:rPr lang="it-IT" sz="1250" dirty="0" smtClean="0">
                          <a:latin typeface="+mj-lt"/>
                          <a:ea typeface="Times New Roman"/>
                          <a:cs typeface="Times New Roman"/>
                        </a:rPr>
                        <a:t>motorie </a:t>
                      </a:r>
                      <a:r>
                        <a:rPr lang="it-IT" sz="1250" dirty="0" err="1" smtClean="0">
                          <a:latin typeface="+mj-lt"/>
                          <a:ea typeface="Times New Roman"/>
                          <a:cs typeface="Times New Roman"/>
                        </a:rPr>
                        <a:t>extrrascolastiche</a:t>
                      </a:r>
                      <a:r>
                        <a:rPr lang="it-IT" sz="1250" dirty="0" smtClean="0">
                          <a:latin typeface="+mj-lt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250" dirty="0" smtClean="0">
                          <a:latin typeface="+mj-lt"/>
                          <a:ea typeface="Times New Roman"/>
                          <a:cs typeface="Times New Roman"/>
                        </a:rPr>
                        <a:t>Regolare </a:t>
                      </a:r>
                      <a:r>
                        <a:rPr lang="it-IT" sz="1250" dirty="0">
                          <a:latin typeface="+mj-lt"/>
                          <a:ea typeface="Times New Roman"/>
                          <a:cs typeface="Times New Roman"/>
                        </a:rPr>
                        <a:t>il proprio stile di vita per  mantenere  nel tempo un corpo sano e uno stile di vita adeguato.</a:t>
                      </a:r>
                    </a:p>
                  </a:txBody>
                  <a:tcPr marL="29580" marR="29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250" dirty="0">
                          <a:latin typeface="+mj-lt"/>
                          <a:ea typeface="Times New Roman"/>
                          <a:cs typeface="Times New Roman"/>
                        </a:rPr>
                        <a:t>-conservare nel tempo il proprio interesse e impegno per una regolare attività sportiva. Seguire una propria tabella dietetica organizzata sulla base delle proprie conoscenze e  di indicazioni di esperti del settore. Darsi un progetto di attività sportive in relazione all’età e ai periodi di impegni in altre attività.</a:t>
                      </a:r>
                    </a:p>
                  </a:txBody>
                  <a:tcPr marL="29580" marR="29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517" name="Rettangolo 5"/>
          <p:cNvSpPr>
            <a:spLocks noChangeArrowheads="1"/>
          </p:cNvSpPr>
          <p:nvPr/>
        </p:nvSpPr>
        <p:spPr bwMode="auto">
          <a:xfrm>
            <a:off x="179388" y="115888"/>
            <a:ext cx="8785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>
                <a:latin typeface="Calibri" pitchFamily="34" charset="0"/>
              </a:rPr>
              <a:t>COMPETENZE COMUNI ALL’AREA DELLE EDUCAZIONI (ARTE, MUSICA, MOTORIA …)</a:t>
            </a:r>
            <a:endParaRPr lang="it-IT">
              <a:latin typeface="Calibri" pitchFamily="34" charset="0"/>
            </a:endParaRPr>
          </a:p>
        </p:txBody>
      </p:sp>
      <p:cxnSp>
        <p:nvCxnSpPr>
          <p:cNvPr id="8" name="Connettore 1 7"/>
          <p:cNvCxnSpPr/>
          <p:nvPr/>
        </p:nvCxnSpPr>
        <p:spPr>
          <a:xfrm>
            <a:off x="250825" y="549275"/>
            <a:ext cx="2017713" cy="35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68BC5A-013C-4BA9-AB48-3D4B44B399B4}" type="slidenum">
              <a:rPr lang="it-IT"/>
              <a:pPr>
                <a:defRPr/>
              </a:pPr>
              <a:t>49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0" y="44450"/>
            <a:ext cx="9144000" cy="523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dirty="0"/>
              <a:t>7.	Bibliografia minima</a:t>
            </a:r>
            <a:endParaRPr lang="it-IT" sz="2800" b="1" cap="small" dirty="0"/>
          </a:p>
        </p:txBody>
      </p:sp>
      <p:sp>
        <p:nvSpPr>
          <p:cNvPr id="5" name="Rettangolo 4"/>
          <p:cNvSpPr/>
          <p:nvPr/>
        </p:nvSpPr>
        <p:spPr>
          <a:xfrm>
            <a:off x="0" y="549275"/>
            <a:ext cx="9144000" cy="1222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64516" name="CasellaDiTesto 3"/>
          <p:cNvSpPr txBox="1">
            <a:spLocks noChangeArrowheads="1"/>
          </p:cNvSpPr>
          <p:nvPr/>
        </p:nvSpPr>
        <p:spPr bwMode="auto">
          <a:xfrm>
            <a:off x="107950" y="923925"/>
            <a:ext cx="903605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r>
              <a:rPr lang="it-IT" sz="2400">
                <a:latin typeface="Perpetua" pitchFamily="18" charset="0"/>
                <a:sym typeface="Wingdings" pitchFamily="2" charset="2"/>
              </a:rPr>
              <a:t>Mario Castoldi, Valutare le competenze: compiti autentici (intervento all’IC 18 di Verona)</a:t>
            </a:r>
          </a:p>
          <a:p>
            <a:pPr marL="514350" indent="-514350"/>
            <a:endParaRPr lang="it-IT" sz="2400">
              <a:latin typeface="Perpetua" pitchFamily="18" charset="0"/>
              <a:sym typeface="Wingdings" pitchFamily="2" charset="2"/>
            </a:endParaRPr>
          </a:p>
          <a:p>
            <a:pPr marL="514350" indent="-514350"/>
            <a:r>
              <a:rPr lang="it-IT" sz="2400">
                <a:latin typeface="Perpetua" pitchFamily="18" charset="0"/>
                <a:sym typeface="Wingdings" pitchFamily="2" charset="2"/>
              </a:rPr>
              <a:t>Piero Cattaneo, Didattica per competenze, in Scuolainsieme n. 5, giugno 2007, Ed. La Tecnica della Scuola, Catania, 2007</a:t>
            </a:r>
          </a:p>
          <a:p>
            <a:pPr marL="514350" indent="-514350"/>
            <a:endParaRPr lang="it-IT" sz="2400">
              <a:latin typeface="Perpetua" pitchFamily="18" charset="0"/>
              <a:sym typeface="Wingdings" pitchFamily="2" charset="2"/>
            </a:endParaRPr>
          </a:p>
          <a:p>
            <a:pPr marL="514350" indent="-514350"/>
            <a:r>
              <a:rPr lang="it-IT" sz="2400">
                <a:latin typeface="Perpetua" pitchFamily="18" charset="0"/>
                <a:sym typeface="Wingdings" pitchFamily="2" charset="2"/>
              </a:rPr>
              <a:t>Piero Cattaneo, Il curricolo di Istituto per competenze, in Scuola e Didattica, anno 2008, Brescia</a:t>
            </a:r>
          </a:p>
          <a:p>
            <a:pPr marL="514350" indent="-514350"/>
            <a:endParaRPr lang="it-IT" sz="2400">
              <a:latin typeface="Perpetua" pitchFamily="18" charset="0"/>
              <a:sym typeface="Wingdings" pitchFamily="2" charset="2"/>
            </a:endParaRPr>
          </a:p>
          <a:p>
            <a:pPr marL="514350" indent="-514350"/>
            <a:endParaRPr lang="it-IT" sz="2400">
              <a:latin typeface="Perpetua" pitchFamily="18" charset="0"/>
              <a:sym typeface="Wingdings" pitchFamily="2" charset="2"/>
            </a:endParaRPr>
          </a:p>
          <a:p>
            <a:pPr marL="514350" indent="-514350"/>
            <a:endParaRPr lang="it-IT" sz="2400">
              <a:latin typeface="Perpetua" pitchFamily="18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1E8AF4-E4D2-4170-A526-F193920A052C}" type="slidenum">
              <a:rPr lang="it-IT"/>
              <a:pPr>
                <a:defRPr/>
              </a:pPr>
              <a:t>5</a:t>
            </a:fld>
            <a:endParaRPr lang="it-IT"/>
          </a:p>
        </p:txBody>
      </p:sp>
      <p:sp>
        <p:nvSpPr>
          <p:cNvPr id="19458" name="CasellaDiTesto 3"/>
          <p:cNvSpPr txBox="1">
            <a:spLocks noChangeArrowheads="1"/>
          </p:cNvSpPr>
          <p:nvPr/>
        </p:nvSpPr>
        <p:spPr bwMode="auto">
          <a:xfrm>
            <a:off x="107950" y="44450"/>
            <a:ext cx="9144000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endParaRPr lang="it-IT" sz="2800">
              <a:latin typeface="Perpetua" pitchFamily="18" charset="0"/>
            </a:endParaRPr>
          </a:p>
          <a:p>
            <a:pPr marL="342900" indent="-342900"/>
            <a:r>
              <a:rPr lang="it-IT" sz="2800">
                <a:latin typeface="Perpetua" pitchFamily="18" charset="0"/>
              </a:rPr>
              <a:t>6. </a:t>
            </a:r>
            <a:r>
              <a:rPr lang="it-IT" sz="2800" b="1">
                <a:latin typeface="Perpetua" pitchFamily="18" charset="0"/>
              </a:rPr>
              <a:t>Valutare e certificare le “competenze”: verso nuovi “strumenti” e modelli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it-IT" sz="2800">
                <a:latin typeface="Perpetua" pitchFamily="18" charset="0"/>
              </a:rPr>
              <a:t> i livelli di valutazione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it-IT" sz="2800">
                <a:latin typeface="Perpetua" pitchFamily="18" charset="0"/>
              </a:rPr>
              <a:t> i livelli di certificazione</a:t>
            </a:r>
          </a:p>
          <a:p>
            <a:pPr marL="342900" indent="-342900"/>
            <a:endParaRPr lang="it-IT" sz="2800">
              <a:latin typeface="Perpetua" pitchFamily="18" charset="0"/>
            </a:endParaRPr>
          </a:p>
          <a:p>
            <a:pPr marL="342900" indent="-342900"/>
            <a:r>
              <a:rPr lang="it-IT" sz="2800">
                <a:latin typeface="Perpetua" pitchFamily="18" charset="0"/>
              </a:rPr>
              <a:t>7. </a:t>
            </a:r>
            <a:r>
              <a:rPr lang="it-IT" sz="2800" b="1">
                <a:latin typeface="Perpetua" pitchFamily="18" charset="0"/>
              </a:rPr>
              <a:t>Bibliografia minima</a:t>
            </a:r>
          </a:p>
          <a:p>
            <a:pPr marL="342900" indent="-342900"/>
            <a:endParaRPr lang="it-IT" sz="2800" b="1">
              <a:latin typeface="Perpetua" pitchFamily="18" charset="0"/>
            </a:endParaRPr>
          </a:p>
          <a:p>
            <a:pPr marL="342900" indent="-342900"/>
            <a:r>
              <a:rPr lang="it-IT" sz="2800">
                <a:latin typeface="Perpetua" pitchFamily="18" charset="0"/>
              </a:rPr>
              <a:t>8. </a:t>
            </a:r>
            <a:r>
              <a:rPr lang="it-IT" sz="2800" b="1">
                <a:latin typeface="Perpetua" pitchFamily="18" charset="0"/>
              </a:rPr>
              <a:t>Per eventuali contatti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285C34-F7C2-46E6-B376-57E5E787E303}" type="slidenum">
              <a:rPr lang="it-IT"/>
              <a:pPr>
                <a:defRPr/>
              </a:pPr>
              <a:t>50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0" y="44450"/>
            <a:ext cx="9144000" cy="523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dirty="0"/>
              <a:t>8.	Per eventuali contatti</a:t>
            </a:r>
            <a:endParaRPr lang="it-IT" sz="2800" b="1" cap="small" dirty="0"/>
          </a:p>
        </p:txBody>
      </p:sp>
      <p:sp>
        <p:nvSpPr>
          <p:cNvPr id="5" name="Rettangolo 4"/>
          <p:cNvSpPr/>
          <p:nvPr/>
        </p:nvSpPr>
        <p:spPr>
          <a:xfrm>
            <a:off x="0" y="549275"/>
            <a:ext cx="9144000" cy="1222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65540" name="CasellaDiTesto 5"/>
          <p:cNvSpPr txBox="1">
            <a:spLocks noChangeArrowheads="1"/>
          </p:cNvSpPr>
          <p:nvPr/>
        </p:nvSpPr>
        <p:spPr bwMode="auto">
          <a:xfrm>
            <a:off x="250825" y="1281113"/>
            <a:ext cx="85693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>
                <a:latin typeface="Perpetua" pitchFamily="18" charset="0"/>
              </a:rPr>
              <a:t>PIERO CATTANEO</a:t>
            </a:r>
          </a:p>
          <a:p>
            <a:r>
              <a:rPr lang="it-IT" sz="2400">
                <a:latin typeface="Perpetua" pitchFamily="18" charset="0"/>
                <a:hlinkClick r:id="rId2"/>
              </a:rPr>
              <a:t>pierocattaneo@tin.it</a:t>
            </a:r>
            <a:endParaRPr lang="it-IT" sz="2400">
              <a:latin typeface="Perpetua" pitchFamily="18" charset="0"/>
            </a:endParaRPr>
          </a:p>
          <a:p>
            <a:endParaRPr lang="it-IT" sz="2400">
              <a:latin typeface="Perpetua" pitchFamily="18" charset="0"/>
            </a:endParaRPr>
          </a:p>
          <a:p>
            <a:r>
              <a:rPr lang="it-IT" sz="2400">
                <a:latin typeface="Perpetua" pitchFamily="18" charset="0"/>
              </a:rPr>
              <a:t>SITO SCUOLA</a:t>
            </a:r>
          </a:p>
          <a:p>
            <a:r>
              <a:rPr lang="it-IT" sz="2400">
                <a:solidFill>
                  <a:srgbClr val="0000FF"/>
                </a:solidFill>
                <a:latin typeface="Perpetua" pitchFamily="18" charset="0"/>
              </a:rPr>
              <a:t>www.griffini.lo.it</a:t>
            </a:r>
            <a:endParaRPr lang="it-IT" sz="2400" u="sng">
              <a:solidFill>
                <a:srgbClr val="0000FF"/>
              </a:solidFill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1B41E2-897B-44E6-B021-0DE96BEE975C}" type="slidenum">
              <a:rPr lang="it-IT"/>
              <a:pPr>
                <a:defRPr/>
              </a:pPr>
              <a:t>6</a:t>
            </a:fld>
            <a:endParaRPr lang="it-IT"/>
          </a:p>
        </p:txBody>
      </p:sp>
      <p:sp>
        <p:nvSpPr>
          <p:cNvPr id="20482" name="CasellaDiTesto 3"/>
          <p:cNvSpPr txBox="1">
            <a:spLocks noChangeArrowheads="1"/>
          </p:cNvSpPr>
          <p:nvPr/>
        </p:nvSpPr>
        <p:spPr bwMode="auto">
          <a:xfrm>
            <a:off x="0" y="765175"/>
            <a:ext cx="9144000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it-IT" sz="2800">
                <a:latin typeface="Perpetua" pitchFamily="18" charset="0"/>
              </a:rPr>
              <a:t> </a:t>
            </a:r>
            <a:r>
              <a:rPr lang="it-IT" sz="2800" b="1">
                <a:latin typeface="Perpetua" pitchFamily="18" charset="0"/>
              </a:rPr>
              <a:t>Dalla lettera del Ministro Profumo</a:t>
            </a:r>
          </a:p>
          <a:p>
            <a:pPr marL="342900" indent="-342900"/>
            <a:r>
              <a:rPr lang="it-IT" sz="2800">
                <a:latin typeface="Perpetua" pitchFamily="18" charset="0"/>
              </a:rPr>
              <a:t>	“</a:t>
            </a:r>
            <a:r>
              <a:rPr lang="it-IT" sz="2800" i="1">
                <a:latin typeface="Perpetua" pitchFamily="18" charset="0"/>
              </a:rPr>
              <a:t>Lo scorso 16 novembre ha firmato il regolamento con ilquale vengono approvate le nuove Indicazioni nazionali per la scuola dell’infanzia e del primo ciclo di istruzione. Il provvedimento può quindi ritenersi definitivo”.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it-IT" sz="2800">
                <a:latin typeface="Perpetua" pitchFamily="18" charset="0"/>
              </a:rPr>
              <a:t> </a:t>
            </a:r>
            <a:r>
              <a:rPr lang="it-IT" sz="2800" b="1">
                <a:latin typeface="Perpetua" pitchFamily="18" charset="0"/>
              </a:rPr>
              <a:t>Il “senso” della revisione dei due testi precedenti</a:t>
            </a:r>
          </a:p>
          <a:p>
            <a:pPr marL="800100" lvl="1" indent="-342900">
              <a:buFont typeface="Calibri" pitchFamily="34" charset="0"/>
              <a:buChar char="−"/>
            </a:pPr>
            <a:r>
              <a:rPr lang="it-IT" sz="2800">
                <a:latin typeface="Perpetua" pitchFamily="18" charset="0"/>
              </a:rPr>
              <a:t>DPR n. 275/1999 – POF e curricolo d’istituto</a:t>
            </a:r>
          </a:p>
          <a:p>
            <a:pPr marL="800100" lvl="1" indent="-342900"/>
            <a:r>
              <a:rPr lang="it-IT" sz="2800">
                <a:latin typeface="Perpetua" pitchFamily="18" charset="0"/>
              </a:rPr>
              <a:t>	* Autonomia Scolastica e Indicazioni Nazionali</a:t>
            </a:r>
          </a:p>
          <a:p>
            <a:pPr marL="800100" lvl="1" indent="-342900"/>
            <a:r>
              <a:rPr lang="it-IT" sz="2800">
                <a:latin typeface="Perpetua" pitchFamily="18" charset="0"/>
              </a:rPr>
              <a:t>    * Abolizione dei Programmi scolastici</a:t>
            </a:r>
          </a:p>
          <a:p>
            <a:pPr marL="800100" lvl="1" indent="-342900"/>
            <a:endParaRPr lang="it-IT" sz="2800">
              <a:latin typeface="Perpetua" pitchFamily="18" charset="0"/>
            </a:endParaRPr>
          </a:p>
          <a:p>
            <a:pPr marL="800100" lvl="1" indent="-342900">
              <a:buFont typeface="Perpetua" pitchFamily="18" charset="0"/>
              <a:buChar char="–"/>
            </a:pPr>
            <a:r>
              <a:rPr lang="it-IT" sz="2800">
                <a:latin typeface="Perpetua" pitchFamily="18" charset="0"/>
              </a:rPr>
              <a:t>I compiti dello Stato</a:t>
            </a:r>
          </a:p>
          <a:p>
            <a:pPr marL="800100" lvl="1" indent="-342900">
              <a:buFont typeface="Perpetua" pitchFamily="18" charset="0"/>
              <a:buChar char="–"/>
            </a:pPr>
            <a:endParaRPr lang="it-IT" sz="2800">
              <a:latin typeface="Perpetua" pitchFamily="18" charset="0"/>
            </a:endParaRPr>
          </a:p>
          <a:p>
            <a:pPr marL="800100" lvl="1" indent="-342900">
              <a:buFont typeface="Perpetua" pitchFamily="18" charset="0"/>
              <a:buChar char="–"/>
            </a:pPr>
            <a:r>
              <a:rPr lang="it-IT" sz="2800">
                <a:latin typeface="Perpetua" pitchFamily="18" charset="0"/>
              </a:rPr>
              <a:t>I compiti delle singole istituzioni scolastiche </a:t>
            </a:r>
          </a:p>
        </p:txBody>
      </p:sp>
      <p:grpSp>
        <p:nvGrpSpPr>
          <p:cNvPr id="7" name="Gruppo 6"/>
          <p:cNvGrpSpPr/>
          <p:nvPr/>
        </p:nvGrpSpPr>
        <p:grpSpPr>
          <a:xfrm>
            <a:off x="-36512" y="-27384"/>
            <a:ext cx="9144000" cy="792088"/>
            <a:chOff x="-36512" y="2061416"/>
            <a:chExt cx="9144000" cy="1271099"/>
          </a:xfrm>
          <a:solidFill>
            <a:schemeClr val="accent2">
              <a:lumMod val="75000"/>
            </a:schemeClr>
          </a:solidFill>
        </p:grpSpPr>
        <p:sp>
          <p:nvSpPr>
            <p:cNvPr id="8" name="Rettangolo 7"/>
            <p:cNvSpPr/>
            <p:nvPr/>
          </p:nvSpPr>
          <p:spPr>
            <a:xfrm>
              <a:off x="-36512" y="2061416"/>
              <a:ext cx="9144000" cy="1127083"/>
            </a:xfrm>
            <a:prstGeom prst="rect">
              <a:avLst/>
            </a:prstGeom>
            <a:solidFill>
              <a:srgbClr val="C00000"/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2800" b="1" dirty="0"/>
                <a:t>1. Perché un nuovo testo delle Indicazioni Nazionali?</a:t>
              </a:r>
            </a:p>
          </p:txBody>
        </p:sp>
        <p:sp>
          <p:nvSpPr>
            <p:cNvPr id="9" name="Rettangolo 8"/>
            <p:cNvSpPr/>
            <p:nvPr/>
          </p:nvSpPr>
          <p:spPr>
            <a:xfrm>
              <a:off x="-36512" y="3188499"/>
              <a:ext cx="9144000" cy="14401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2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284B25-F91E-4D45-AB18-383258CF2ACB}" type="slidenum">
              <a:rPr lang="it-IT"/>
              <a:pPr>
                <a:defRPr/>
              </a:pPr>
              <a:t>7</a:t>
            </a:fld>
            <a:endParaRPr lang="it-IT"/>
          </a:p>
        </p:txBody>
      </p:sp>
      <p:sp>
        <p:nvSpPr>
          <p:cNvPr id="21506" name="CasellaDiTesto 5"/>
          <p:cNvSpPr txBox="1">
            <a:spLocks noChangeArrowheads="1"/>
          </p:cNvSpPr>
          <p:nvPr/>
        </p:nvSpPr>
        <p:spPr bwMode="auto">
          <a:xfrm>
            <a:off x="107950" y="42863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it-IT" sz="2800">
                <a:latin typeface="Perpetua" pitchFamily="18" charset="0"/>
              </a:rPr>
              <a:t> </a:t>
            </a:r>
            <a:r>
              <a:rPr lang="it-IT" sz="2800" b="1">
                <a:latin typeface="Perpetua" pitchFamily="18" charset="0"/>
              </a:rPr>
              <a:t>I testi delle Indicazioni</a:t>
            </a:r>
          </a:p>
          <a:p>
            <a:pPr marL="342900" indent="-342900">
              <a:buFont typeface="Franklin Gothic Book" pitchFamily="34" charset="0"/>
              <a:buAutoNum type="alphaLcParenR"/>
            </a:pPr>
            <a:r>
              <a:rPr lang="it-IT" sz="2800">
                <a:latin typeface="Perpetua" pitchFamily="18" charset="0"/>
              </a:rPr>
              <a:t> </a:t>
            </a:r>
            <a:r>
              <a:rPr lang="it-IT" sz="2800" b="1" i="1">
                <a:latin typeface="Perpetua" pitchFamily="18" charset="0"/>
              </a:rPr>
              <a:t>D.lgs. 59/2004 – Indicazioni Nazionali per i Piani di Studio personalizzati</a:t>
            </a:r>
          </a:p>
          <a:p>
            <a:pPr marL="342900" indent="-342900">
              <a:buFontTx/>
              <a:buChar char="-"/>
            </a:pPr>
            <a:r>
              <a:rPr lang="it-IT" sz="2800">
                <a:latin typeface="Perpetua" pitchFamily="18" charset="0"/>
              </a:rPr>
              <a:t> allegato a) </a:t>
            </a:r>
            <a:r>
              <a:rPr lang="it-IT" sz="2800" i="1">
                <a:latin typeface="Perpetua" pitchFamily="18" charset="0"/>
              </a:rPr>
              <a:t>* scuola dell’infanzia</a:t>
            </a:r>
          </a:p>
          <a:p>
            <a:pPr marL="342900" indent="-342900"/>
            <a:r>
              <a:rPr lang="it-IT" sz="2800">
                <a:latin typeface="Perpetua" pitchFamily="18" charset="0"/>
              </a:rPr>
              <a:t>		    * campi d’esperienza</a:t>
            </a:r>
          </a:p>
          <a:p>
            <a:pPr marL="342900" indent="-342900"/>
            <a:r>
              <a:rPr lang="it-IT" sz="2800">
                <a:latin typeface="Perpetua" pitchFamily="18" charset="0"/>
              </a:rPr>
              <a:t>		    * traguardi per lo sviluppo delle competenze</a:t>
            </a:r>
          </a:p>
          <a:p>
            <a:pPr marL="342900" indent="-342900">
              <a:buFontTx/>
              <a:buChar char="-"/>
            </a:pPr>
            <a:r>
              <a:rPr lang="it-IT" sz="2800">
                <a:latin typeface="Perpetua" pitchFamily="18" charset="0"/>
              </a:rPr>
              <a:t> allegato b) </a:t>
            </a:r>
            <a:r>
              <a:rPr lang="it-IT" sz="2800" i="1">
                <a:latin typeface="Perpetua" pitchFamily="18" charset="0"/>
              </a:rPr>
              <a:t>* scuola primaria</a:t>
            </a:r>
          </a:p>
          <a:p>
            <a:pPr marL="342900" indent="-342900"/>
            <a:r>
              <a:rPr lang="it-IT" sz="2800">
                <a:latin typeface="Perpetua" pitchFamily="18" charset="0"/>
              </a:rPr>
              <a:t>		    * ambiti disciplinari</a:t>
            </a:r>
          </a:p>
          <a:p>
            <a:pPr marL="342900" indent="-342900"/>
            <a:r>
              <a:rPr lang="it-IT" sz="2800">
                <a:latin typeface="Perpetua" pitchFamily="18" charset="0"/>
              </a:rPr>
              <a:t>		    * obiettivi formativi</a:t>
            </a:r>
          </a:p>
          <a:p>
            <a:pPr marL="342900" indent="-342900"/>
            <a:r>
              <a:rPr lang="it-IT" sz="2800">
                <a:latin typeface="Perpetua" pitchFamily="18" charset="0"/>
              </a:rPr>
              <a:t>		    * obiettivi specifici di apprendimento</a:t>
            </a:r>
          </a:p>
          <a:p>
            <a:pPr marL="342900" indent="-342900"/>
            <a:r>
              <a:rPr lang="it-IT" sz="2800">
                <a:latin typeface="Perpetua" pitchFamily="18" charset="0"/>
              </a:rPr>
              <a:t>		    * U d A</a:t>
            </a:r>
          </a:p>
          <a:p>
            <a:pPr marL="342900" indent="-342900">
              <a:buFontTx/>
              <a:buChar char="-"/>
            </a:pPr>
            <a:r>
              <a:rPr lang="it-IT" sz="2800">
                <a:latin typeface="Perpetua" pitchFamily="18" charset="0"/>
              </a:rPr>
              <a:t> allegato c) * </a:t>
            </a:r>
            <a:r>
              <a:rPr lang="it-IT" sz="2800" i="1">
                <a:latin typeface="Perpetua" pitchFamily="18" charset="0"/>
              </a:rPr>
              <a:t>scuola secondaria di primo grado</a:t>
            </a:r>
          </a:p>
          <a:p>
            <a:pPr marL="342900" indent="-342900"/>
            <a:r>
              <a:rPr lang="it-IT" sz="2800">
                <a:latin typeface="Perpetua" pitchFamily="18" charset="0"/>
              </a:rPr>
              <a:t>		    * materie</a:t>
            </a:r>
          </a:p>
          <a:p>
            <a:pPr marL="342900" indent="-342900"/>
            <a:r>
              <a:rPr lang="it-IT" sz="2800">
                <a:latin typeface="Perpetua" pitchFamily="18" charset="0"/>
              </a:rPr>
              <a:t>		    * obiettivi formativi</a:t>
            </a:r>
          </a:p>
          <a:p>
            <a:pPr marL="342900" indent="-342900"/>
            <a:r>
              <a:rPr lang="it-IT" sz="2800">
                <a:latin typeface="Perpetua" pitchFamily="18" charset="0"/>
              </a:rPr>
              <a:t>		    * obiettivi specifici disciplinari</a:t>
            </a:r>
          </a:p>
          <a:p>
            <a:pPr marL="342900" indent="-342900"/>
            <a:r>
              <a:rPr lang="it-IT" sz="2800">
                <a:latin typeface="Perpetua" pitchFamily="18" charset="0"/>
              </a:rPr>
              <a:t>		    * U d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DE548-6884-466E-A72D-D81F9240D9EE}" type="slidenum">
              <a:rPr lang="it-IT"/>
              <a:pPr>
                <a:defRPr/>
              </a:pPr>
              <a:t>8</a:t>
            </a:fld>
            <a:endParaRPr lang="it-IT"/>
          </a:p>
        </p:txBody>
      </p:sp>
      <p:sp>
        <p:nvSpPr>
          <p:cNvPr id="22530" name="CasellaDiTesto 3"/>
          <p:cNvSpPr txBox="1">
            <a:spLocks noChangeArrowheads="1"/>
          </p:cNvSpPr>
          <p:nvPr/>
        </p:nvSpPr>
        <p:spPr bwMode="auto">
          <a:xfrm>
            <a:off x="36513" y="257175"/>
            <a:ext cx="9144000" cy="607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it-IT" sz="2800">
                <a:latin typeface="Perpetua" pitchFamily="18" charset="0"/>
              </a:rPr>
              <a:t>	   - allegato d) * </a:t>
            </a:r>
            <a:r>
              <a:rPr lang="it-IT" sz="2800" i="1">
                <a:latin typeface="Perpetua" pitchFamily="18" charset="0"/>
              </a:rPr>
              <a:t>Profilo educativo culturale e professionale . 			        Insieme delle competenze che un allievo/a è 		        tenuto a possedere al termine del primo ciclo</a:t>
            </a:r>
          </a:p>
          <a:p>
            <a:pPr marL="342900" indent="-342900"/>
            <a:endParaRPr lang="it-IT" sz="2800" i="1">
              <a:latin typeface="Perpetua" pitchFamily="18" charset="0"/>
            </a:endParaRPr>
          </a:p>
          <a:p>
            <a:pPr marL="342900" indent="-342900"/>
            <a:r>
              <a:rPr lang="it-IT" sz="2800" b="1">
                <a:latin typeface="Perpetua" pitchFamily="18" charset="0"/>
              </a:rPr>
              <a:t>Punti di criticità: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it-IT" sz="2800">
                <a:latin typeface="Perpetua" pitchFamily="18" charset="0"/>
              </a:rPr>
              <a:t> la separazione tra i vari livelli e gradi di scuola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it-IT" sz="2800">
                <a:latin typeface="Perpetua" pitchFamily="18" charset="0"/>
              </a:rPr>
              <a:t> il rapporto tra gli obiettivi formativi e gli obiettivi specifici di apprendimento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it-IT" sz="2800">
                <a:latin typeface="Perpetua" pitchFamily="18" charset="0"/>
              </a:rPr>
              <a:t> l’eccessiva ampiezza della proposta di obiettivi formativi e specifici disciplinari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it-IT" sz="2800">
                <a:latin typeface="Perpetua" pitchFamily="18" charset="0"/>
              </a:rPr>
              <a:t> l’ambiguità del concetto di “competenza”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it-IT" sz="2800">
                <a:latin typeface="Perpetua" pitchFamily="18" charset="0"/>
              </a:rPr>
              <a:t> la “confusione” concettuale del Portfolio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it-IT" sz="2800">
                <a:latin typeface="Perpetua" pitchFamily="18" charset="0"/>
              </a:rPr>
              <a:t> la non “applicabilità” della funzione tutoriale nell’ambito dell’équipe pedagogica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BDB9D-EAA7-47AB-B6E0-5473F71FB1D4}" type="slidenum">
              <a:rPr lang="it-IT"/>
              <a:pPr>
                <a:defRPr/>
              </a:pPr>
              <a:t>9</a:t>
            </a:fld>
            <a:endParaRPr lang="it-IT"/>
          </a:p>
        </p:txBody>
      </p:sp>
      <p:sp>
        <p:nvSpPr>
          <p:cNvPr id="23554" name="CasellaDiTesto 3"/>
          <p:cNvSpPr txBox="1">
            <a:spLocks noChangeArrowheads="1"/>
          </p:cNvSpPr>
          <p:nvPr/>
        </p:nvSpPr>
        <p:spPr bwMode="auto">
          <a:xfrm>
            <a:off x="107950" y="42863"/>
            <a:ext cx="9144000" cy="649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it-IT" sz="2800">
                <a:latin typeface="Perpetua" pitchFamily="18" charset="0"/>
              </a:rPr>
              <a:t>   b) </a:t>
            </a:r>
            <a:r>
              <a:rPr lang="it-IT" sz="2800" b="1" i="1">
                <a:latin typeface="Perpetua" pitchFamily="18" charset="0"/>
              </a:rPr>
              <a:t>D.M. 31.07.2007 – Indicazioni per il curricolo</a:t>
            </a:r>
          </a:p>
          <a:p>
            <a:pPr marL="342900" indent="-342900">
              <a:buFontTx/>
              <a:buChar char="-"/>
            </a:pPr>
            <a:r>
              <a:rPr lang="it-IT" sz="2800">
                <a:latin typeface="Perpetua" pitchFamily="18" charset="0"/>
              </a:rPr>
              <a:t> capitolo introduttivo: </a:t>
            </a:r>
            <a:r>
              <a:rPr lang="it-IT" sz="2800" i="1">
                <a:latin typeface="Perpetua" pitchFamily="18" charset="0"/>
              </a:rPr>
              <a:t>Cultura Scuola Persona</a:t>
            </a:r>
          </a:p>
          <a:p>
            <a:pPr marL="342900" indent="-342900">
              <a:buFontTx/>
              <a:buChar char="-"/>
            </a:pPr>
            <a:r>
              <a:rPr lang="it-IT" sz="2800">
                <a:latin typeface="Perpetua" pitchFamily="18" charset="0"/>
              </a:rPr>
              <a:t> </a:t>
            </a:r>
            <a:r>
              <a:rPr lang="it-IT" sz="2800" i="1">
                <a:latin typeface="Perpetua" pitchFamily="18" charset="0"/>
              </a:rPr>
              <a:t>scuola dell’infanzia</a:t>
            </a:r>
            <a:r>
              <a:rPr lang="it-IT" sz="2800">
                <a:latin typeface="Perpetua" pitchFamily="18" charset="0"/>
              </a:rPr>
              <a:t>:</a:t>
            </a:r>
          </a:p>
          <a:p>
            <a:pPr marL="1730375" lvl="4">
              <a:buFontTx/>
              <a:buChar char="-"/>
            </a:pPr>
            <a:r>
              <a:rPr lang="it-IT" sz="2800">
                <a:latin typeface="Perpetua" pitchFamily="18" charset="0"/>
              </a:rPr>
              <a:t> campi di esperienze</a:t>
            </a:r>
          </a:p>
          <a:p>
            <a:pPr marL="1730375" lvl="4">
              <a:buFontTx/>
              <a:buChar char="-"/>
            </a:pPr>
            <a:r>
              <a:rPr lang="it-IT" sz="2800">
                <a:latin typeface="Perpetua" pitchFamily="18" charset="0"/>
              </a:rPr>
              <a:t> traguardi per lo sviluppo delle competenza</a:t>
            </a:r>
          </a:p>
          <a:p>
            <a:pPr marL="1730375" lvl="4">
              <a:buFontTx/>
              <a:buChar char="-"/>
            </a:pPr>
            <a:r>
              <a:rPr lang="it-IT" sz="2800">
                <a:latin typeface="Perpetua" pitchFamily="18" charset="0"/>
              </a:rPr>
              <a:t>Primo ciclo di istruzione:</a:t>
            </a:r>
          </a:p>
          <a:p>
            <a:pPr marL="1730375" lvl="4">
              <a:buFont typeface="Wingdings" pitchFamily="2" charset="2"/>
              <a:buChar char="§"/>
            </a:pPr>
            <a:r>
              <a:rPr lang="it-IT" sz="2800">
                <a:latin typeface="Perpetua" pitchFamily="18" charset="0"/>
              </a:rPr>
              <a:t> raggruppamento delle materie di insegnamento in tre grandi aree (linguistico-storico-geografica, artistico-espressiva, matematico-scientifico-tecnologica)</a:t>
            </a:r>
          </a:p>
          <a:p>
            <a:pPr marL="1730375" lvl="4">
              <a:buFont typeface="Wingdings" pitchFamily="2" charset="2"/>
              <a:buChar char="§"/>
            </a:pPr>
            <a:r>
              <a:rPr lang="it-IT" sz="2800">
                <a:latin typeface="Perpetua" pitchFamily="18" charset="0"/>
              </a:rPr>
              <a:t> con l’indicazione, per ciascuna materia, degli obiettivi di apprendimento posti al 3° e 5° ano della primaria e al 3° anno di scuola secondaria di primo grado</a:t>
            </a:r>
          </a:p>
          <a:p>
            <a:pPr marL="1730375" lvl="4">
              <a:buFont typeface="Wingdings" pitchFamily="2" charset="2"/>
              <a:buChar char="§"/>
            </a:pPr>
            <a:r>
              <a:rPr lang="it-IT" sz="2800">
                <a:latin typeface="Perpetua" pitchFamily="18" charset="0"/>
              </a:rPr>
              <a:t> con l’indicazione, per ciascuna materia, dei traguardi per lo sviluppo della competenza al termine della scuola primaria e della scuola secondaria di primo grado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1119</TotalTime>
  <Words>4887</Words>
  <Application>Microsoft Office PowerPoint</Application>
  <PresentationFormat>Presentazione su schermo (4:3)</PresentationFormat>
  <Paragraphs>501</Paragraphs>
  <Slides>50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Modello struttura</vt:lpstr>
      </vt:variant>
      <vt:variant>
        <vt:i4>6</vt:i4>
      </vt:variant>
      <vt:variant>
        <vt:lpstr>Titoli diapositive</vt:lpstr>
      </vt:variant>
      <vt:variant>
        <vt:i4>50</vt:i4>
      </vt:variant>
    </vt:vector>
  </HeadingPairs>
  <TitlesOfParts>
    <vt:vector size="66" baseType="lpstr">
      <vt:lpstr>Arial</vt:lpstr>
      <vt:lpstr>Franklin Gothic Book</vt:lpstr>
      <vt:lpstr>Perpetua</vt:lpstr>
      <vt:lpstr>Wingdings 2</vt:lpstr>
      <vt:lpstr>Calibri</vt:lpstr>
      <vt:lpstr>Wingdings</vt:lpstr>
      <vt:lpstr>Georgia</vt:lpstr>
      <vt:lpstr>Times New Roman</vt:lpstr>
      <vt:lpstr>MS Mincho</vt:lpstr>
      <vt:lpstr>Symbol</vt:lpstr>
      <vt:lpstr>Universo</vt:lpstr>
      <vt:lpstr>Universo</vt:lpstr>
      <vt:lpstr>Universo</vt:lpstr>
      <vt:lpstr>Universo</vt:lpstr>
      <vt:lpstr>Universo</vt:lpstr>
      <vt:lpstr>Universo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Componenti di una competenza</vt:lpstr>
      <vt:lpstr>Prescrizione stretta                            Prescrizione             aperta  cursori in movimento 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Esempi di compiti di realtà o compiti autentici in relazione a competenze di cittadinanza</vt:lpstr>
      <vt:lpstr>Diapositiva 39</vt:lpstr>
      <vt:lpstr>Diapositiva 40</vt:lpstr>
      <vt:lpstr>Diapositiva 41</vt:lpstr>
      <vt:lpstr>Diapositiva 42</vt:lpstr>
      <vt:lpstr>Diapositiva 43</vt:lpstr>
      <vt:lpstr>Esempi di rubriche valutative</vt:lpstr>
      <vt:lpstr>Diapositiva 45</vt:lpstr>
      <vt:lpstr>Diapositiva 46</vt:lpstr>
      <vt:lpstr>Diapositiva 47</vt:lpstr>
      <vt:lpstr>Diapositiva 48</vt:lpstr>
      <vt:lpstr>Diapositiva 49</vt:lpstr>
      <vt:lpstr>Diapositiva 50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rita</dc:creator>
  <cp:lastModifiedBy>utente</cp:lastModifiedBy>
  <cp:revision>146</cp:revision>
  <dcterms:created xsi:type="dcterms:W3CDTF">2012-02-16T20:22:41Z</dcterms:created>
  <dcterms:modified xsi:type="dcterms:W3CDTF">2013-04-14T09:48:51Z</dcterms:modified>
</cp:coreProperties>
</file>